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9" r:id="rId2"/>
  </p:sldMasterIdLst>
  <p:notesMasterIdLst>
    <p:notesMasterId r:id="rId15"/>
  </p:notesMasterIdLst>
  <p:handoutMasterIdLst>
    <p:handoutMasterId r:id="rId16"/>
  </p:handoutMasterIdLst>
  <p:sldIdLst>
    <p:sldId id="357" r:id="rId3"/>
    <p:sldId id="345" r:id="rId4"/>
    <p:sldId id="346" r:id="rId5"/>
    <p:sldId id="348" r:id="rId6"/>
    <p:sldId id="347" r:id="rId7"/>
    <p:sldId id="350" r:id="rId8"/>
    <p:sldId id="351" r:id="rId9"/>
    <p:sldId id="352" r:id="rId10"/>
    <p:sldId id="356" r:id="rId11"/>
    <p:sldId id="353" r:id="rId12"/>
    <p:sldId id="354" r:id="rId13"/>
    <p:sldId id="355" r:id="rId14"/>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79">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1" autoAdjust="0"/>
    <p:restoredTop sz="85825" autoAdjust="0"/>
  </p:normalViewPr>
  <p:slideViewPr>
    <p:cSldViewPr>
      <p:cViewPr varScale="1">
        <p:scale>
          <a:sx n="96" d="100"/>
          <a:sy n="96" d="100"/>
        </p:scale>
        <p:origin x="-19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3245" y="77"/>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1B04B978-AA73-4F07-A9BB-2E7F05399E24}" type="datetimeFigureOut">
              <a:rPr lang="en-GB" smtClean="0"/>
              <a:pPr/>
              <a:t>24/04/2015</a:t>
            </a:fld>
            <a:endParaRPr lang="en-GB"/>
          </a:p>
        </p:txBody>
      </p:sp>
      <p:sp>
        <p:nvSpPr>
          <p:cNvPr id="4" name="Footer Placeholder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40" tIns="45720" rIns="91440" bIns="45720" rtlCol="0" anchor="b"/>
          <a:lstStyle>
            <a:lvl1pPr algn="r">
              <a:defRPr sz="1200"/>
            </a:lvl1pPr>
          </a:lstStyle>
          <a:p>
            <a:fld id="{3B584B39-F5FD-4998-B68F-79F4F8692260}" type="slidenum">
              <a:rPr lang="en-GB" smtClean="0"/>
              <a:pPr/>
              <a:t>‹nr.›</a:t>
            </a:fld>
            <a:endParaRPr lang="en-GB"/>
          </a:p>
        </p:txBody>
      </p:sp>
    </p:spTree>
    <p:extLst>
      <p:ext uri="{BB962C8B-B14F-4D97-AF65-F5344CB8AC3E}">
        <p14:creationId xmlns:p14="http://schemas.microsoft.com/office/powerpoint/2010/main" val="284521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EA82468D-2B32-48AC-8924-98F64B155F99}" type="datetimeFigureOut">
              <a:rPr lang="en-GB" smtClean="0"/>
              <a:pPr/>
              <a:t>24/04/2015</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D3AD87E5-DCA7-4D52-8322-05BC8C24A686}" type="slidenum">
              <a:rPr lang="en-GB" smtClean="0"/>
              <a:pPr/>
              <a:t>‹nr.›</a:t>
            </a:fld>
            <a:endParaRPr lang="en-GB"/>
          </a:p>
        </p:txBody>
      </p:sp>
    </p:spTree>
    <p:extLst>
      <p:ext uri="{BB962C8B-B14F-4D97-AF65-F5344CB8AC3E}">
        <p14:creationId xmlns:p14="http://schemas.microsoft.com/office/powerpoint/2010/main" val="372665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iresafetyplatform.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iresafetyplatform.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lassroomsintheclouds.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FOR ALLOWING ME TO SPEAK TO YOU TODAY AND I HOPE TO BE WITH YOU FOR THE REST OF THE DAY SO PLEASE FEEL FREE TO TELL ME YOUR EXPERIENCES.</a:t>
            </a:r>
          </a:p>
          <a:p>
            <a:endParaRPr lang="en-GB" dirty="0"/>
          </a:p>
          <a:p>
            <a:r>
              <a:rPr lang="en-GB" dirty="0" smtClean="0"/>
              <a:t>PLEASE TAKE A LOOK ON OUR WEBSITE (</a:t>
            </a:r>
            <a:r>
              <a:rPr lang="en-GB" dirty="0" smtClean="0">
                <a:hlinkClick r:id="rId3"/>
              </a:rPr>
              <a:t>www.firesafetyplatform.org</a:t>
            </a:r>
            <a:r>
              <a:rPr lang="en-GB" dirty="0" smtClean="0"/>
              <a:t>) AND FOLLOW US ON TWITTER @FireSafeFSP</a:t>
            </a:r>
          </a:p>
          <a:p>
            <a:endParaRPr lang="en-GB" dirty="0"/>
          </a:p>
          <a:p>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pPr/>
              <a:t>1</a:t>
            </a:fld>
            <a:endParaRPr lang="en-GB"/>
          </a:p>
        </p:txBody>
      </p:sp>
    </p:spTree>
    <p:extLst>
      <p:ext uri="{BB962C8B-B14F-4D97-AF65-F5344CB8AC3E}">
        <p14:creationId xmlns:p14="http://schemas.microsoft.com/office/powerpoint/2010/main" val="2767864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398963"/>
            <a:ext cx="5335270" cy="4886374"/>
          </a:xfrm>
        </p:spPr>
        <p:txBody>
          <a:bodyPr>
            <a:normAutofit lnSpcReduction="10000"/>
          </a:bodyPr>
          <a:lstStyle/>
          <a:p>
            <a:r>
              <a:rPr lang="en-GB" dirty="0" smtClean="0"/>
              <a:t>SPECIFICALLY WHAT IS IT A FIRE SERVICE CAN DO?</a:t>
            </a:r>
          </a:p>
          <a:p>
            <a:endParaRPr lang="en-GB" dirty="0"/>
          </a:p>
          <a:p>
            <a:r>
              <a:rPr lang="en-GB" dirty="0" smtClean="0"/>
              <a:t>I DRAW ON MY OWN EXPERIENCE OF INNOVATION IN MERSEYSIDE. WE KNEW WE HAD TO DO  MORE TO REACH AND COMMUNICATE WITH OLDER PEOPLE SO WE DECIDED TO EMPLOY SOME OLDER PEOPLE TO WORK WITH US.  THIS WAS QUITE A CHALLENEG FOR THE ORGANISATON WITH OUR LAWYERS QUESTIONING WHETHER IT WAS LEGAL TO SEEK PEOPLE OVER THE AGE OF 60! WE DID AN ADVERT THAT MADE CLEAR WE WELCOMED APPLICATIONS FROM PEOPLE OVER THE AGE OF 60 AND WERE INUNDATED WITH REQUESTS FOR A RELATIVELY LOW PAID ROLE.</a:t>
            </a:r>
          </a:p>
          <a:p>
            <a:endParaRPr lang="en-GB" dirty="0"/>
          </a:p>
          <a:p>
            <a:r>
              <a:rPr lang="en-GB" dirty="0" smtClean="0"/>
              <a:t>THESE PEOPLE GAVE US ACCESS TO OLDER PEOPLE AND WERE FIGURES OLDER PEOPLE COULD TRUST.  IT MEANT THAT WHEN FIREFIGHTERS WENT INTO THE HOME OF AN OLDER PERSONA ND WERE MET WITH MULTIPLE SAFETY ISSUES OFTEN MORE THAN JST FIRE, THEY COULD CALL ON OUR OLDER PERSONS ADVOCATES AND THEY WOULD TAKE OVER.</a:t>
            </a:r>
          </a:p>
          <a:p>
            <a:endParaRPr lang="en-GB" dirty="0"/>
          </a:p>
          <a:p>
            <a:r>
              <a:rPr lang="en-GB" dirty="0" smtClean="0"/>
              <a:t>VERY OFTEN THE SOLUTION TO REDUCING RISK INVOLVED MORE THAN JUST FIRE AND INVOLVVED MORE THAN JUSTONE AGENCY. WE BECAME SEEN AS A GATEWAY TO OTHER SERVICES THAT OLDER PEOPLE EITHER DID NOT KNO OF OR DID NOT KNOW HOW TO REACH. FIRE RISK COULD BE REDUCED NOT JUST BY A SMOKE ALARM AND NEW TECHNOLOGY (IMPORTANT THOUGHT THAT IS) BUT BY ENSURING AN OLDER PERSON WAS CLAIMING ALL THEIR BENEFITS FROM THE STATE.</a:t>
            </a:r>
          </a:p>
          <a:p>
            <a:r>
              <a:rPr lang="en-GB" dirty="0" smtClean="0"/>
              <a:t>THIS VIDEO TTRIES TO CAPTURE THIS WORK IN 2 MINUTES INCLUDING BI-LINGUAL ADVOATES WHO REACHED OUT TO OLDER PEOPLE WEHRE ENGLISH WAS NOT THEIR FIRST LANGUAGE AND OFTEN FELT ISOLATED IN SOCIETY.</a:t>
            </a:r>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solidFill>
                  <a:srgbClr val="000000"/>
                </a:solidFill>
              </a:rPr>
              <a:pPr/>
              <a:t>10</a:t>
            </a:fld>
            <a:endParaRPr lang="en-GB">
              <a:solidFill>
                <a:srgbClr val="000000"/>
              </a:solidFill>
            </a:endParaRPr>
          </a:p>
        </p:txBody>
      </p:sp>
    </p:spTree>
    <p:extLst>
      <p:ext uri="{BB962C8B-B14F-4D97-AF65-F5344CB8AC3E}">
        <p14:creationId xmlns:p14="http://schemas.microsoft.com/office/powerpoint/2010/main" val="349663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AD87E5-DCA7-4D52-8322-05BC8C24A686}" type="slidenum">
              <a:rPr lang="en-GB" smtClean="0">
                <a:solidFill>
                  <a:srgbClr val="000000"/>
                </a:solidFill>
              </a:rPr>
              <a:pPr/>
              <a:t>11</a:t>
            </a:fld>
            <a:endParaRPr lang="en-GB">
              <a:solidFill>
                <a:srgbClr val="000000"/>
              </a:solidFill>
            </a:endParaRPr>
          </a:p>
        </p:txBody>
      </p:sp>
    </p:spTree>
    <p:extLst>
      <p:ext uri="{BB962C8B-B14F-4D97-AF65-F5344CB8AC3E}">
        <p14:creationId xmlns:p14="http://schemas.microsoft.com/office/powerpoint/2010/main" val="54492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FOR ALLOWING ME TO SPEAK TO YOU TODAY AND I HOPE TO BE WITH YOU FOR THE REST OF THE DAY SO PLEASE FEEL FREE TO TELL ME YOUR EXPERIENCES.</a:t>
            </a:r>
          </a:p>
          <a:p>
            <a:endParaRPr lang="en-GB" dirty="0"/>
          </a:p>
          <a:p>
            <a:r>
              <a:rPr lang="en-GB" dirty="0" smtClean="0"/>
              <a:t>PLEASE TAKE A LOOK ON OUR WEBSITE (</a:t>
            </a:r>
            <a:r>
              <a:rPr lang="en-GB" dirty="0" smtClean="0">
                <a:hlinkClick r:id="rId3"/>
              </a:rPr>
              <a:t>www.firesafetyplatform.org</a:t>
            </a:r>
            <a:r>
              <a:rPr lang="en-GB" dirty="0" smtClean="0"/>
              <a:t>) AND FOLLOW US ON TWITTER @FireSafeFSP</a:t>
            </a:r>
          </a:p>
          <a:p>
            <a:endParaRPr lang="en-GB" dirty="0"/>
          </a:p>
          <a:p>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pPr/>
              <a:t>12</a:t>
            </a:fld>
            <a:endParaRPr lang="en-GB"/>
          </a:p>
        </p:txBody>
      </p:sp>
    </p:spTree>
    <p:extLst>
      <p:ext uri="{BB962C8B-B14F-4D97-AF65-F5344CB8AC3E}">
        <p14:creationId xmlns:p14="http://schemas.microsoft.com/office/powerpoint/2010/main" val="106427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MY BACKGROUND IS IN THE FIRE SERVICE WHERE I SPENT 33 YEARS. I STARTED AS A FIREFIGHTER AND PROGRESSED THROUGH TO SPEND THE LAST THIRD OF MY CAREER AS DEPUTY CHIEF FIRE OFFICER MOST OF WHICH IN MERSEYSIDE WHICH IS THE REGION THAT INCLUDES THE CITY OF LIVERPOOL.</a:t>
            </a:r>
          </a:p>
          <a:p>
            <a:endParaRPr lang="en-GB" dirty="0"/>
          </a:p>
          <a:p>
            <a:r>
              <a:rPr lang="en-GB" dirty="0" smtClean="0"/>
              <a:t>IN PARTICULAR I SPENT MUCH OF THE LAST HALF OF MY CAREER LEADING A TRANSFORMATION OF THE FIRE SERVICE WHERE IT PLACED THE SAME EMPHASIS ON PREVENTING FIRES AS IT DID IN FIGHTING FIRES.</a:t>
            </a:r>
          </a:p>
          <a:p>
            <a:endParaRPr lang="en-GB" dirty="0"/>
          </a:p>
          <a:p>
            <a:r>
              <a:rPr lang="en-GB" dirty="0" smtClean="0"/>
              <a:t>THIS INVOLVED A FUNDAMENTAL AND SOMETIMES PAINFUL CHANGE IN PHILOSOPHY FOR FIREFIGHTERS AND INEVITABLY THERE WAS SOME RESISTANCE TO CHANGE.  I AM PLEASED TO SAY THOSE CHANGES WERE MADE AND THE IMPACT HAS BEEN REMARKABLE IN TERMS OF REDUCTIONS IN FIRES, FIRE DEATHS AND FIRE INJURIES.</a:t>
            </a:r>
          </a:p>
          <a:p>
            <a:endParaRPr lang="en-GB" dirty="0"/>
          </a:p>
          <a:p>
            <a:r>
              <a:rPr lang="en-GB" dirty="0" smtClean="0"/>
              <a:t>THESE PRACTICES ARE EMBEDDED ACROSS THE UK WITH MANY FORWARD THINKING SERVICES INTRODUCING EVER MORE IMAGINATIVE INITIATIVES TO REDUCE THE RISK OF FIRE.</a:t>
            </a:r>
          </a:p>
          <a:p>
            <a:endParaRPr lang="en-GB" dirty="0"/>
          </a:p>
          <a:p>
            <a:r>
              <a:rPr lang="en-GB" dirty="0" smtClean="0"/>
              <a:t>ON RETIRING FROM THE FIRE SERVICE I WAS APPROACHED TO FORM A FIRE SAFETY CAMPAIGN GROUP.  THIS HAS BECOME THE FIRE SAFETY PLATFORM WHICH IS LARGELY EUROPEAN BASED BUT DOES WORK FURTHER ABROAD. PLEASE LOOK AT OUR WEBSITE.</a:t>
            </a:r>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pPr/>
              <a:t>2</a:t>
            </a:fld>
            <a:endParaRPr lang="en-GB" dirty="0"/>
          </a:p>
        </p:txBody>
      </p:sp>
    </p:spTree>
    <p:extLst>
      <p:ext uri="{BB962C8B-B14F-4D97-AF65-F5344CB8AC3E}">
        <p14:creationId xmlns:p14="http://schemas.microsoft.com/office/powerpoint/2010/main" val="168046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SLIDE SHOWS THE REASONS THE FSP EXISTS AND WHAT IT IS TRYING TO DO.</a:t>
            </a:r>
          </a:p>
          <a:p>
            <a:endParaRPr lang="en-GB" dirty="0"/>
          </a:p>
          <a:p>
            <a:r>
              <a:rPr lang="en-GB" dirty="0" smtClean="0"/>
              <a:t>THIS APPROACH IS CONSISTENT WITH THE LESSONS I LEARNT AS A FIREFIGHTER. ON OUR WEBSITE WE INCLUDE A COMMUNICATIONS AREA WHERE WE INVITE ANYONE WITH A STORY TO TELL TO SHARE IT WITH US SO WE CAN SHARE ACROSS THE INTERNATIONAL FIRE COMMUNITY.</a:t>
            </a:r>
          </a:p>
          <a:p>
            <a:endParaRPr lang="en-GB" dirty="0"/>
          </a:p>
          <a:p>
            <a:r>
              <a:rPr lang="en-GB" dirty="0" smtClean="0"/>
              <a:t>THE FSP COULD NOT SURVIVE WITHOUT FINANCIAL SUPPORT AND I AM VERY GRATEFUL TO OUR SUPPORTERS ALTHOUGH I MUST EMPHASIS THAT WE ARE INDEPENDENT AND DO NOT ENDORSE ANY PARTICULAR PRODUCT OR TECHNOLOGY. WE ARE IN THE EU TRANSPARENCY REGISTER.</a:t>
            </a:r>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solidFill>
                  <a:srgbClr val="000000"/>
                </a:solidFill>
              </a:rPr>
              <a:pPr/>
              <a:t>3</a:t>
            </a:fld>
            <a:endParaRPr lang="en-GB">
              <a:solidFill>
                <a:srgbClr val="000000"/>
              </a:solidFill>
            </a:endParaRPr>
          </a:p>
        </p:txBody>
      </p:sp>
    </p:spTree>
    <p:extLst>
      <p:ext uri="{BB962C8B-B14F-4D97-AF65-F5344CB8AC3E}">
        <p14:creationId xmlns:p14="http://schemas.microsoft.com/office/powerpoint/2010/main" val="187630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020A55-3D66-42DD-96D4-4ECC48E9F347}" type="slidenum">
              <a:rPr lang="en-GB" smtClean="0"/>
              <a:pPr>
                <a:spcBef>
                  <a:spcPct val="0"/>
                </a:spcBef>
              </a:pPr>
              <a:t>4</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latin typeface="Arial" panose="020B0604020202020204" pitchFamily="34" charset="0"/>
              </a:rPr>
              <a:t>THIS SI SOMEHTING ALL FIRE PROFESSIONALS SHOULD BE ABLE TO AGREE – WHO IS IT WHO DIES IN A FIRE AND WHO IS IT WHO GETS INJURED?.</a:t>
            </a:r>
          </a:p>
          <a:p>
            <a:pPr eaLnBrk="1" hangingPunct="1"/>
            <a:endParaRPr lang="en-GB" dirty="0" smtClean="0">
              <a:latin typeface="Arial" panose="020B0604020202020204" pitchFamily="34" charset="0"/>
            </a:endParaRPr>
          </a:p>
          <a:p>
            <a:pPr eaLnBrk="1" hangingPunct="1"/>
            <a:r>
              <a:rPr lang="en-GB" dirty="0" smtClean="0">
                <a:latin typeface="Arial" panose="020B0604020202020204" pitchFamily="34" charset="0"/>
              </a:rPr>
              <a:t>THE PROFILE USUALLY FITS THOSE DESCRIBED ON THIS SLIDE.</a:t>
            </a:r>
          </a:p>
          <a:p>
            <a:pPr eaLnBrk="1" hangingPunct="1"/>
            <a:r>
              <a:rPr lang="en-GB" dirty="0" smtClean="0">
                <a:latin typeface="Arial" panose="020B0604020202020204" pitchFamily="34" charset="0"/>
              </a:rPr>
              <a:t>WE DO NOT NEED 5 YEARS OF RESEARCH TO TELL US THIS, JUST GO AND ASK ANY FIREFIGHTER!</a:t>
            </a:r>
          </a:p>
          <a:p>
            <a:pPr eaLnBrk="1" hangingPunct="1"/>
            <a:endParaRPr lang="en-GB" dirty="0" smtClean="0">
              <a:latin typeface="Arial" panose="020B0604020202020204" pitchFamily="34" charset="0"/>
            </a:endParaRPr>
          </a:p>
          <a:p>
            <a:pPr eaLnBrk="1" hangingPunct="1"/>
            <a:r>
              <a:rPr lang="en-GB" dirty="0" smtClean="0">
                <a:latin typeface="Arial" panose="020B0604020202020204" pitchFamily="34" charset="0"/>
              </a:rPr>
              <a:t>IF WE WALKED AROUND ANY CITY IN THE WORLD WE COULD PROABLY ‘GUESS’ CORRECTLY WHO/WHERE IS AT RISK FROM FIRE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FIRE DISCIMINATES INASMUCH AS IT ATTACKS THE MOST VULNERABLE PEOPLE IN THE MOST VULNERABLE AREAS.  KNOWING THIS HELPS US DECIDE HOW TO REACH THOSE MOST AT RISK.</a:t>
            </a:r>
          </a:p>
        </p:txBody>
      </p:sp>
    </p:spTree>
    <p:extLst>
      <p:ext uri="{BB962C8B-B14F-4D97-AF65-F5344CB8AC3E}">
        <p14:creationId xmlns:p14="http://schemas.microsoft.com/office/powerpoint/2010/main" val="267728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EXAMINATION OF THE UK FIRE STATISTICS PRODUCED BY GOVERNMENT BASED ON DATA PROVIDED BY FRSs THROUGH A NATIONAL FIRE INCIDENT DATABASE IS REVEALING.</a:t>
            </a:r>
          </a:p>
          <a:p>
            <a:endParaRPr lang="en-GB" dirty="0"/>
          </a:p>
          <a:p>
            <a:r>
              <a:rPr lang="en-GB" dirty="0" smtClean="0"/>
              <a:t>FIRSTLY THE UK HAS SEEN REMARKABLE SUCCESS IN DRASTICALLY REDUCING THE MISERY OF FIRE SINE THE LATE 1980s. THE RESONS ARE VARIED BUT MOST FIRE PROFESSIONALS AGREE IT HAS BEEN A COMBINATION OF GOVERNMENT FIRE SAFETY REGULATIONS ON ITEMS IN THE HOME, INCREASED SMOKE ALARM OWNERSHIP AND INCREASED FIRE SAFETY ACTIVITY BY FIRE AND RESCUE SERVICES.</a:t>
            </a:r>
          </a:p>
          <a:p>
            <a:endParaRPr lang="en-GB" dirty="0"/>
          </a:p>
          <a:p>
            <a:r>
              <a:rPr lang="en-GB" dirty="0" smtClean="0"/>
              <a:t>BUT WHEN WE DO LOOK AT THE REMAINING DEATHS THAT ARE REGARDED AS AVOIDABLE, IT CAN BE SEEN THAT AGE IS A SIGNIFICANT FACTOR.</a:t>
            </a:r>
          </a:p>
          <a:p>
            <a:endParaRPr lang="en-GB" dirty="0"/>
          </a:p>
          <a:p>
            <a:r>
              <a:rPr lang="en-GB" dirty="0" smtClean="0"/>
              <a:t>SOMEONE OVER THE AGE OF 80 IS 4 TIMES MORE LIKLEY TO DIE IN A FIRE. MOST FATAL FIRES ARE CAUSED BY ‘HUMAN FACTORS’ WHICH IS WHY INFLUENCING BEHAVIOUS IS SO IMPORTANT IF WE ARE TO REDUCE THIS FIGURE. SMOKING REMAINS THE BIGGEST CAUSE OF FIRE DEATHS BUT ARE WE REALLY GOING TO PERSUADE AN 80 YEAR OLD SMOKING 40 A DAY TO GIVE UP??</a:t>
            </a:r>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solidFill>
                  <a:srgbClr val="000000"/>
                </a:solidFill>
              </a:rPr>
              <a:pPr/>
              <a:t>5</a:t>
            </a:fld>
            <a:endParaRPr lang="en-GB">
              <a:solidFill>
                <a:srgbClr val="000000"/>
              </a:solidFill>
            </a:endParaRPr>
          </a:p>
        </p:txBody>
      </p:sp>
    </p:spTree>
    <p:extLst>
      <p:ext uri="{BB962C8B-B14F-4D97-AF65-F5344CB8AC3E}">
        <p14:creationId xmlns:p14="http://schemas.microsoft.com/office/powerpoint/2010/main" val="15738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YOU GET OLDER YOURSELF THE CONCEPT OF WHAT IS AN ELDERLY PERSON MOVES FURTHER AWAY!</a:t>
            </a:r>
          </a:p>
          <a:p>
            <a:endParaRPr lang="en-GB" dirty="0"/>
          </a:p>
          <a:p>
            <a:r>
              <a:rPr lang="en-GB" dirty="0" smtClean="0"/>
              <a:t>I LOOKED FOR SOME DEFINITIONS TO HELP US BUT I FOUND SOME LESS KIND DESCRIPTIONS OF WHAT IT IS TO BE OLD IN THE URBAN DICTIONARY –</a:t>
            </a:r>
          </a:p>
          <a:p>
            <a:endParaRPr lang="en-GB" dirty="0"/>
          </a:p>
          <a:p>
            <a:r>
              <a:rPr lang="en-GB" dirty="0" smtClean="0"/>
              <a:t>THESE PAINT A PICTURE OF BAD TEMPERED, BADLY BEHAVED PEOPLE!</a:t>
            </a:r>
          </a:p>
          <a:p>
            <a:endParaRPr lang="en-GB" dirty="0"/>
          </a:p>
          <a:p>
            <a:r>
              <a:rPr lang="en-GB" dirty="0" smtClean="0"/>
              <a:t>IN TRUTH ANY DEFINITION IS FLAWED AS AGE DOES NOT INDICATE HEALTH ND WELL-BEING OR PHYSICAL CAPABILITY.</a:t>
            </a:r>
          </a:p>
          <a:p>
            <a:endParaRPr lang="en-GB" dirty="0"/>
          </a:p>
          <a:p>
            <a:r>
              <a:rPr lang="en-GB" dirty="0" smtClean="0"/>
              <a:t>IT IS A FACT, HOWEVER, THE OLDER PEOPLE GET THE LIKELIHOD OF DEATH OR SUFFERING INCREASES AND THIS IS NOT JUST ABOUT FACTORS RELATING TO FIRE.  IT IS IMPORTANT THAT WE THINK ABOUT THE WIDER RANGE OF ISSUES AFFECTING OLDER PEOPLE AND NOT SEE FIRE RISK IN ISOLATION.</a:t>
            </a:r>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solidFill>
                  <a:srgbClr val="000000"/>
                </a:solidFill>
              </a:rPr>
              <a:pPr/>
              <a:t>6</a:t>
            </a:fld>
            <a:endParaRPr lang="en-GB">
              <a:solidFill>
                <a:srgbClr val="000000"/>
              </a:solidFill>
            </a:endParaRPr>
          </a:p>
        </p:txBody>
      </p:sp>
    </p:spTree>
    <p:extLst>
      <p:ext uri="{BB962C8B-B14F-4D97-AF65-F5344CB8AC3E}">
        <p14:creationId xmlns:p14="http://schemas.microsoft.com/office/powerpoint/2010/main" val="306018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PICKED ON THE UK STATISTICS PARTLY AS I WAS FAMILIAR WITH THEM, PARTLY AS THEY ARE OF A HIGH QUALITY AND PARTLY AS THERE ARE SOME GOOD COMPARISONS WITH THE NETHERLANDS.</a:t>
            </a:r>
          </a:p>
          <a:p>
            <a:endParaRPr lang="en-GB" dirty="0"/>
          </a:p>
          <a:p>
            <a:r>
              <a:rPr lang="en-GB" dirty="0" smtClean="0"/>
              <a:t>THEY HAVE SIMILAR RATES OF AGEING POPULATIONS. LIFE EXPECTANY IS SIMILAR ALTHOUGH, VERY SIGNIFICANTLY, YOU ARE HEALTHIER AND YOUR EXPECTANCY FOR A HEALTHY LIFE IS 4 YEARS MORE THAN THE UK.</a:t>
            </a:r>
          </a:p>
          <a:p>
            <a:endParaRPr lang="en-GB" dirty="0"/>
          </a:p>
          <a:p>
            <a:r>
              <a:rPr lang="en-GB" dirty="0" smtClean="0"/>
              <a:t>MAYBE A NUMBER OF REASONS FOR THIS BUT THINGS LIKE YOU CYCLING CULTURE MAY HELP AND YOU ARE PERCEIVED AS HAVING A MORE EGALITARIAN AND SOCIALLY-COHESIVE COMMUNITY.</a:t>
            </a:r>
          </a:p>
          <a:p>
            <a:endParaRPr lang="en-GB" dirty="0"/>
          </a:p>
          <a:p>
            <a:r>
              <a:rPr lang="en-GB" dirty="0" smtClean="0"/>
              <a:t>YOU HAVE ALSO BEEN AT THE FOREFRONT OF INNOVATION IN SUCH THINGS AS CO-HOUSING, SMART HOMES AND SPECIAL SCHEMES FOR OLDER PEOPLE PARTICULARLY DEMENTIA SUFFERERS.</a:t>
            </a:r>
          </a:p>
          <a:p>
            <a:endParaRPr lang="en-GB" dirty="0"/>
          </a:p>
          <a:p>
            <a:r>
              <a:rPr lang="en-GB" dirty="0" smtClean="0"/>
              <a:t>BEFORE WE CONGRATULATE OURSELVES TOO MUCH, SOME DEVELOPING COUNTRIES WOULD NOT UNDERSTAND THE CONCEPT OF PUTTING OLDER PEOPLE IN ‘SPECIAL HOMES’ – THEIR ELDERLY STAY IN THE FAMILY UNIT WHERE THEY GET VERY PERSONAL FAMILY SUPPORT.  I SEE THIS A LOT IN NEPAL WHERE I VISIT REGULARLY AND A LITTLE PLUG FOR THE CHARITY CLASSROOMS IN THE CLOUDS (</a:t>
            </a:r>
            <a:r>
              <a:rPr lang="en-GB" dirty="0" smtClean="0">
                <a:hlinkClick r:id="rId3"/>
              </a:rPr>
              <a:t>www.classroomsintheclouds.org</a:t>
            </a:r>
            <a:r>
              <a:rPr lang="en-GB" dirty="0" smtClean="0"/>
              <a:t>) which is well worth a look.</a:t>
            </a:r>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solidFill>
                  <a:srgbClr val="000000"/>
                </a:solidFill>
              </a:rPr>
              <a:pPr/>
              <a:t>7</a:t>
            </a:fld>
            <a:endParaRPr lang="en-GB">
              <a:solidFill>
                <a:srgbClr val="000000"/>
              </a:solidFill>
            </a:endParaRPr>
          </a:p>
        </p:txBody>
      </p:sp>
    </p:spTree>
    <p:extLst>
      <p:ext uri="{BB962C8B-B14F-4D97-AF65-F5344CB8AC3E}">
        <p14:creationId xmlns:p14="http://schemas.microsoft.com/office/powerpoint/2010/main" val="152388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IS A LOT OF RESEARCH BEING DONE ABOUT OUR AND SOCIETIES RELATIONSHIP WITH OLDER PEOPLE.  IN PARTICULAR IT CHALLENGES SOME OF OUR PRECONCEPTIONS ABOUT WHAT OLDER PEOPLE THINK AND WHAT THEY NEED.</a:t>
            </a:r>
          </a:p>
          <a:p>
            <a:endParaRPr lang="en-GB" dirty="0"/>
          </a:p>
          <a:p>
            <a:r>
              <a:rPr lang="en-GB" dirty="0" smtClean="0"/>
              <a:t>THIS RESEARCH DONE BY THE JOSEPH ROWNTREE FOUNDATION SHOWS THAT OLDER PEOPLE ARE NOT OBSESSED WITH REDUCING RISK – FAR FROM IT. THEY VALUE INDEPENDENCE AND SELF-ESTEEM AND RESPECT FOR THEIR INSTINCTS. THEY ALSO WANT TO BE PART OF DECISOONS AND THIS MEANS BUILDING A HIGH LEVEL OF TRUST BETWEEN THEM AND OTHERS IN THE DECISION MAKING PROCESS.  THIS IS IMPORTANT IF YOU AS FIRE OFFICERS ARE SEEKING TO INFLUENCE FIRE SAFE BEHAVIOUR.</a:t>
            </a:r>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solidFill>
                  <a:srgbClr val="000000"/>
                </a:solidFill>
              </a:rPr>
              <a:pPr/>
              <a:t>8</a:t>
            </a:fld>
            <a:endParaRPr lang="en-GB">
              <a:solidFill>
                <a:srgbClr val="000000"/>
              </a:solidFill>
            </a:endParaRPr>
          </a:p>
        </p:txBody>
      </p:sp>
    </p:spTree>
    <p:extLst>
      <p:ext uri="{BB962C8B-B14F-4D97-AF65-F5344CB8AC3E}">
        <p14:creationId xmlns:p14="http://schemas.microsoft.com/office/powerpoint/2010/main" val="85963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TEND TO FOCUS ON THE RISK OF PHYSICAL HARM FORGETTING THAT OLDER PEOPLE PLACE HIGHER IMPORTANCE ON AUTONOMY AND CONTROL.</a:t>
            </a:r>
          </a:p>
          <a:p>
            <a:endParaRPr lang="en-GB" dirty="0"/>
          </a:p>
          <a:p>
            <a:r>
              <a:rPr lang="en-GB" dirty="0" smtClean="0"/>
              <a:t>THERE ARE FROM AN AGE WHEN RISK TAKING WAS MORE NORMAL.  WE NEED TO PLACE FIRE SAFETY WITHIN A CONTEXT OF THE OVERALL WELL-BEING OF AN ELEDERLY PERSON WHERE FIRE SAFE BEHAVIOR WILL CONTRIBUTE TO THEIR LIVES.</a:t>
            </a:r>
            <a:endParaRPr lang="en-GB" dirty="0"/>
          </a:p>
        </p:txBody>
      </p:sp>
      <p:sp>
        <p:nvSpPr>
          <p:cNvPr id="4" name="Slide Number Placeholder 3"/>
          <p:cNvSpPr>
            <a:spLocks noGrp="1"/>
          </p:cNvSpPr>
          <p:nvPr>
            <p:ph type="sldNum" sz="quarter" idx="10"/>
          </p:nvPr>
        </p:nvSpPr>
        <p:spPr/>
        <p:txBody>
          <a:bodyPr/>
          <a:lstStyle/>
          <a:p>
            <a:fld id="{D3AD87E5-DCA7-4D52-8322-05BC8C24A686}" type="slidenum">
              <a:rPr lang="en-GB" smtClean="0">
                <a:solidFill>
                  <a:srgbClr val="000000"/>
                </a:solidFill>
              </a:rPr>
              <a:pPr/>
              <a:t>9</a:t>
            </a:fld>
            <a:endParaRPr lang="en-GB">
              <a:solidFill>
                <a:srgbClr val="000000"/>
              </a:solidFill>
            </a:endParaRPr>
          </a:p>
        </p:txBody>
      </p:sp>
    </p:spTree>
    <p:extLst>
      <p:ext uri="{BB962C8B-B14F-4D97-AF65-F5344CB8AC3E}">
        <p14:creationId xmlns:p14="http://schemas.microsoft.com/office/powerpoint/2010/main" val="107987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iStock_000009579488_Medium Hotel on fir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p:spPr>
      </p:pic>
      <p:sp>
        <p:nvSpPr>
          <p:cNvPr id="10" name="Rectangle 9"/>
          <p:cNvSpPr/>
          <p:nvPr userDrawn="1"/>
        </p:nvSpPr>
        <p:spPr>
          <a:xfrm>
            <a:off x="575556" y="3501008"/>
            <a:ext cx="7992888" cy="244827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75556" y="3933056"/>
            <a:ext cx="7992888" cy="720080"/>
          </a:xfrm>
          <a:prstGeom prst="rect">
            <a:avLst/>
          </a:prstGeom>
        </p:spPr>
        <p:txBody>
          <a:bodyPr/>
          <a:lstStyle>
            <a:lvl1pPr>
              <a:defRPr sz="4000" b="1">
                <a:solidFill>
                  <a:schemeClr val="accent6"/>
                </a:solidFill>
                <a:latin typeface="Segoe UI" pitchFamily="34" charset="0"/>
                <a:ea typeface="Segoe UI" pitchFamily="34" charset="0"/>
                <a:cs typeface="Segoe UI" pitchFamily="34" charset="0"/>
              </a:defRPr>
            </a:lvl1pPr>
          </a:lstStyle>
          <a:p>
            <a:r>
              <a:rPr lang="en-US" dirty="0" smtClean="0"/>
              <a:t>Click to edit Master title style</a:t>
            </a:r>
            <a:endParaRPr lang="en-GB" dirty="0"/>
          </a:p>
        </p:txBody>
      </p:sp>
      <p:pic>
        <p:nvPicPr>
          <p:cNvPr id="9" name="Picture 8" descr="FSP_black_w_orange_flam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476672"/>
            <a:ext cx="1224136" cy="2019602"/>
          </a:xfrm>
          <a:prstGeom prst="rect">
            <a:avLst/>
          </a:prstGeom>
        </p:spPr>
      </p:pic>
      <p:sp>
        <p:nvSpPr>
          <p:cNvPr id="3" name="Subtitle 2"/>
          <p:cNvSpPr>
            <a:spLocks noGrp="1"/>
          </p:cNvSpPr>
          <p:nvPr>
            <p:ph type="subTitle" idx="1"/>
          </p:nvPr>
        </p:nvSpPr>
        <p:spPr>
          <a:xfrm>
            <a:off x="575556" y="4941168"/>
            <a:ext cx="7992888" cy="697632"/>
          </a:xfrm>
        </p:spPr>
        <p:txBody>
          <a:bodyPr/>
          <a:lstStyle>
            <a:lvl1pPr marL="0" indent="0" algn="ctr">
              <a:buNone/>
              <a:defRPr b="1">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125413" y="6418263"/>
            <a:ext cx="8901112" cy="333375"/>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5"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 y="41275"/>
            <a:ext cx="5762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2813" y="41275"/>
            <a:ext cx="5762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ACF3173D-6088-4A06-BB8D-B6B68E61174D}" type="datetime1">
              <a:rPr lang="en-GB" smtClean="0"/>
              <a:t>24/04/2015</a:t>
            </a:fld>
            <a:endParaRPr lang="en-GB"/>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9"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2302CCED-96A7-4F21-BC9E-CE37748C4F0A}" type="slidenum">
              <a:rPr lang="en-GB"/>
              <a:pPr>
                <a:defRPr/>
              </a:pPr>
              <a:t>‹nr.›</a:t>
            </a:fld>
            <a:endParaRPr lang="en-GB"/>
          </a:p>
        </p:txBody>
      </p:sp>
    </p:spTree>
    <p:extLst>
      <p:ext uri="{BB962C8B-B14F-4D97-AF65-F5344CB8AC3E}">
        <p14:creationId xmlns:p14="http://schemas.microsoft.com/office/powerpoint/2010/main" val="180963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A390A774-DC17-48AF-ADDB-C8058505758C}" type="datetime1">
              <a:rPr lang="en-GB" smtClean="0"/>
              <a:t>24/04/2015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D616C467-3DAE-46FB-BD53-817628719D04}" type="slidenum">
              <a:rPr lang="en-GB"/>
              <a:pPr>
                <a:defRPr/>
              </a:pPr>
              <a:t>‹nr.›</a:t>
            </a:fld>
            <a:endParaRPr lang="en-GB"/>
          </a:p>
        </p:txBody>
      </p:sp>
    </p:spTree>
    <p:extLst>
      <p:ext uri="{BB962C8B-B14F-4D97-AF65-F5344CB8AC3E}">
        <p14:creationId xmlns:p14="http://schemas.microsoft.com/office/powerpoint/2010/main" val="2022244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A7EE568-1B5E-4BF5-B067-C0E1B42C4740}" type="datetime1">
              <a:rPr lang="en-GB" smtClean="0"/>
              <a:t>24/04/2015</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F7BBE40D-6F5D-4A09-AFBB-34C2EED02EE8}" type="slidenum">
              <a:rPr lang="en-GB"/>
              <a:pPr>
                <a:defRPr/>
              </a:pPr>
              <a:t>‹nr.›</a:t>
            </a:fld>
            <a:endParaRPr lang="en-GB"/>
          </a:p>
        </p:txBody>
      </p:sp>
    </p:spTree>
    <p:extLst>
      <p:ext uri="{BB962C8B-B14F-4D97-AF65-F5344CB8AC3E}">
        <p14:creationId xmlns:p14="http://schemas.microsoft.com/office/powerpoint/2010/main" val="41519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179E4B5-AD52-4B24-A437-DC976E1A0C3D}" type="datetime1">
              <a:rPr lang="en-GB" smtClean="0"/>
              <a:t>24/04/2015</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F7826249-30EE-47E4-89D8-064BD33AC819}" type="slidenum">
              <a:rPr lang="en-GB"/>
              <a:pPr>
                <a:defRPr/>
              </a:pPr>
              <a:t>‹nr.›</a:t>
            </a:fld>
            <a:endParaRPr lang="en-GB"/>
          </a:p>
        </p:txBody>
      </p:sp>
    </p:spTree>
    <p:extLst>
      <p:ext uri="{BB962C8B-B14F-4D97-AF65-F5344CB8AC3E}">
        <p14:creationId xmlns:p14="http://schemas.microsoft.com/office/powerpoint/2010/main" val="324650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FEFCC79-C58F-4EEB-95C8-EDD0300FD276}" type="datetime1">
              <a:rPr lang="en-GB" smtClean="0"/>
              <a:t>24/04/2015</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9A3E5FF6-779E-47D6-A244-41601F00E19F}" type="slidenum">
              <a:rPr lang="en-GB"/>
              <a:pPr>
                <a:defRPr/>
              </a:pPr>
              <a:t>‹nr.›</a:t>
            </a:fld>
            <a:endParaRPr lang="en-GB"/>
          </a:p>
        </p:txBody>
      </p:sp>
    </p:spTree>
    <p:extLst>
      <p:ext uri="{BB962C8B-B14F-4D97-AF65-F5344CB8AC3E}">
        <p14:creationId xmlns:p14="http://schemas.microsoft.com/office/powerpoint/2010/main" val="1149012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4CD2318D-5CCE-43A9-9684-48461AE5DC0B}" type="datetime1">
              <a:rPr lang="en-GB" smtClean="0"/>
              <a:t>24/04/2015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7B4608FF-5FF8-4F18-9E2E-4D098478B88B}" type="slidenum">
              <a:rPr lang="en-GB"/>
              <a:pPr>
                <a:defRPr/>
              </a:pPr>
              <a:t>‹nr.›</a:t>
            </a:fld>
            <a:endParaRPr lang="en-GB"/>
          </a:p>
        </p:txBody>
      </p:sp>
    </p:spTree>
    <p:extLst>
      <p:ext uri="{BB962C8B-B14F-4D97-AF65-F5344CB8AC3E}">
        <p14:creationId xmlns:p14="http://schemas.microsoft.com/office/powerpoint/2010/main" val="444317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1DABC403-44D2-4757-B680-A16B1DB54F85}" type="datetime1">
              <a:rPr lang="en-GB" smtClean="0"/>
              <a:t>24/04/2015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319F577A-FBBB-462E-9D62-8B91B73CA51C}" type="slidenum">
              <a:rPr lang="en-GB"/>
              <a:pPr>
                <a:defRPr/>
              </a:pPr>
              <a:t>‹nr.›</a:t>
            </a:fld>
            <a:endParaRPr lang="en-GB"/>
          </a:p>
        </p:txBody>
      </p:sp>
    </p:spTree>
    <p:extLst>
      <p:ext uri="{BB962C8B-B14F-4D97-AF65-F5344CB8AC3E}">
        <p14:creationId xmlns:p14="http://schemas.microsoft.com/office/powerpoint/2010/main" val="746703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EBE1E1B-9516-4B20-BB24-A71EAB2E1033}" type="datetime1">
              <a:rPr lang="en-GB" smtClean="0"/>
              <a:t>24/04/2015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ACE42689-313E-4281-86DB-EB477AF4FFD1}" type="slidenum">
              <a:rPr lang="en-GB"/>
              <a:pPr>
                <a:defRPr/>
              </a:pPr>
              <a:t>‹nr.›</a:t>
            </a:fld>
            <a:endParaRPr lang="en-GB"/>
          </a:p>
        </p:txBody>
      </p:sp>
    </p:spTree>
    <p:extLst>
      <p:ext uri="{BB962C8B-B14F-4D97-AF65-F5344CB8AC3E}">
        <p14:creationId xmlns:p14="http://schemas.microsoft.com/office/powerpoint/2010/main" val="2645451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92F6EBC3-8357-4742-9197-A1230C9B22BF}" type="datetime1">
              <a:rPr lang="en-GB" smtClean="0"/>
              <a:t>24/04/2015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07E9D122-4C6E-4550-B1E6-4419D83E83CF}" type="slidenum">
              <a:rPr lang="en-GB"/>
              <a:pPr>
                <a:defRPr/>
              </a:pPr>
              <a:t>‹nr.›</a:t>
            </a:fld>
            <a:endParaRPr lang="en-GB"/>
          </a:p>
        </p:txBody>
      </p:sp>
    </p:spTree>
    <p:extLst>
      <p:ext uri="{BB962C8B-B14F-4D97-AF65-F5344CB8AC3E}">
        <p14:creationId xmlns:p14="http://schemas.microsoft.com/office/powerpoint/2010/main" val="96999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02200" y="730250"/>
            <a:ext cx="407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115888"/>
            <a:ext cx="8858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7000875" y="0"/>
            <a:ext cx="2143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defRPr/>
            </a:pPr>
            <a:r>
              <a:rPr lang="en-US" sz="4700" smtClean="0">
                <a:solidFill>
                  <a:srgbClr val="EE0000"/>
                </a:solidFill>
                <a:latin typeface="Arial Narrow" panose="020B0606020202030204" pitchFamily="34" charset="0"/>
              </a:rPr>
              <a:t>ACFSE</a:t>
            </a:r>
          </a:p>
        </p:txBody>
      </p:sp>
      <p:grpSp>
        <p:nvGrpSpPr>
          <p:cNvPr id="5" name="Group 6"/>
          <p:cNvGrpSpPr>
            <a:grpSpLocks/>
          </p:cNvGrpSpPr>
          <p:nvPr userDrawn="1"/>
        </p:nvGrpSpPr>
        <p:grpSpPr bwMode="auto">
          <a:xfrm>
            <a:off x="0" y="6429375"/>
            <a:ext cx="9144000" cy="428625"/>
            <a:chOff x="0" y="5429264"/>
            <a:chExt cx="10167975" cy="590550"/>
          </a:xfrm>
        </p:grpSpPr>
        <p:pic>
          <p:nvPicPr>
            <p:cNvPr id="6" name="Picture 7" descr="BM_Letterhead_Perspect#F80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29264"/>
              <a:ext cx="101679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2635554" y="5518941"/>
              <a:ext cx="4896869" cy="42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defRPr/>
              </a:pPr>
              <a:r>
                <a:rPr lang="en-US" sz="1400" smtClean="0">
                  <a:solidFill>
                    <a:srgbClr val="FFFFFF"/>
                  </a:solidFill>
                  <a:latin typeface="Calibri" panose="020F0502020204030204" pitchFamily="34" charset="0"/>
                </a:rPr>
                <a:t>EVIDENCE-BASED COMMUNICATIONS</a:t>
              </a:r>
              <a:endParaRPr lang="en-GB" sz="1400" smtClean="0">
                <a:solidFill>
                  <a:srgbClr val="FFFFFF"/>
                </a:solidFill>
                <a:latin typeface="Calibri" panose="020F0502020204030204" pitchFamily="34" charset="0"/>
              </a:endParaRPr>
            </a:p>
          </p:txBody>
        </p:sp>
      </p:grpSp>
      <p:sp>
        <p:nvSpPr>
          <p:cNvPr id="8"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6F2B3BFE-8BB9-4992-A848-C23BF65EECA6}" type="datetime1">
              <a:rPr lang="en-GB" smtClean="0"/>
              <a:t>24/04/2015</a:t>
            </a:fld>
            <a:endParaRPr lang="en-GB"/>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10"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542ED73A-E3DD-4773-97FE-51F05A8D6BB5}" type="slidenum">
              <a:rPr lang="en-GB"/>
              <a:pPr>
                <a:defRPr/>
              </a:pPr>
              <a:t>‹nr.›</a:t>
            </a:fld>
            <a:endParaRPr lang="en-GB"/>
          </a:p>
        </p:txBody>
      </p:sp>
    </p:spTree>
    <p:extLst>
      <p:ext uri="{BB962C8B-B14F-4D97-AF65-F5344CB8AC3E}">
        <p14:creationId xmlns:p14="http://schemas.microsoft.com/office/powerpoint/2010/main" val="161517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60065"/>
            <a:ext cx="7632848" cy="504056"/>
          </a:xfrm>
          <a:prstGeom prst="rect">
            <a:avLst/>
          </a:prstGeom>
        </p:spPr>
        <p:txBody>
          <a:bodyPr/>
          <a:lstStyle>
            <a:lvl1pPr algn="l">
              <a:defRPr sz="2800" b="1">
                <a:solidFill>
                  <a:schemeClr val="accent6"/>
                </a:solidFill>
                <a:latin typeface="Segoe UI" pitchFamily="34" charset="0"/>
                <a:ea typeface="Segoe UI" pitchFamily="34" charset="0"/>
                <a:cs typeface="Segoe UI" pitchFamily="34" charset="0"/>
              </a:defRPr>
            </a:lvl1pPr>
          </a:lstStyle>
          <a:p>
            <a:r>
              <a:rPr lang="en-US" dirty="0" smtClean="0"/>
              <a:t>Click to edit Master title style</a:t>
            </a:r>
            <a:endParaRPr lang="en-GB" dirty="0"/>
          </a:p>
        </p:txBody>
      </p:sp>
      <p:sp>
        <p:nvSpPr>
          <p:cNvPr id="4" name="Text Placeholder 2"/>
          <p:cNvSpPr>
            <a:spLocks noGrp="1"/>
          </p:cNvSpPr>
          <p:nvPr>
            <p:ph idx="1" hasCustomPrompt="1"/>
          </p:nvPr>
        </p:nvSpPr>
        <p:spPr>
          <a:xfrm>
            <a:off x="467544" y="1052736"/>
            <a:ext cx="8229600" cy="5073427"/>
          </a:xfrm>
          <a:prstGeom prst="rect">
            <a:avLst/>
          </a:prstGeom>
        </p:spPr>
        <p:txBody>
          <a:bodyPr vert="horz" lIns="91440" tIns="45720" rIns="91440" bIns="45720" rtlCol="0">
            <a:normAutofit/>
          </a:bodyPr>
          <a:lstStyle>
            <a:lvl1pPr algn="l">
              <a:buFont typeface="Wingdings" pitchFamily="2" charset="2"/>
              <a:buChar char="§"/>
              <a:defRPr sz="2800">
                <a:solidFill>
                  <a:schemeClr val="tx1">
                    <a:lumMod val="75000"/>
                    <a:lumOff val="25000"/>
                  </a:schemeClr>
                </a:solidFill>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err="1" smtClean="0"/>
              <a:t>asdfasdfas</a:t>
            </a:r>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 y="41275"/>
            <a:ext cx="5762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2813" y="41275"/>
            <a:ext cx="5762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7A4FFD3E-3837-4D79-90B5-35202BAFDBB6}" type="datetime1">
              <a:rPr lang="en-GB" smtClean="0"/>
              <a:t>24/04/2015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28729531-191B-40BE-BAC5-2DCC425C7E5C}" type="slidenum">
              <a:rPr lang="en-GB"/>
              <a:pPr>
                <a:defRPr/>
              </a:pPr>
              <a:t>‹nr.›</a:t>
            </a:fld>
            <a:endParaRPr lang="en-GB"/>
          </a:p>
        </p:txBody>
      </p:sp>
    </p:spTree>
    <p:extLst>
      <p:ext uri="{BB962C8B-B14F-4D97-AF65-F5344CB8AC3E}">
        <p14:creationId xmlns:p14="http://schemas.microsoft.com/office/powerpoint/2010/main" val="74908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F6746E99-AC11-4B87-A9C8-7F939D49401F}" type="datetime1">
              <a:rPr lang="en-GB" smtClean="0"/>
              <a:t>24/04/2015</a:t>
            </a:fld>
            <a:endParaRPr lang="en-GB"/>
          </a:p>
        </p:txBody>
      </p:sp>
      <p:sp>
        <p:nvSpPr>
          <p:cNvPr id="3"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4"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FA8A0322-E00D-41C3-BB56-EB753695159C}" type="slidenum">
              <a:rPr lang="en-GB"/>
              <a:pPr>
                <a:defRPr/>
              </a:pPr>
              <a:t>‹nr.›</a:t>
            </a:fld>
            <a:endParaRPr lang="en-GB"/>
          </a:p>
        </p:txBody>
      </p:sp>
    </p:spTree>
    <p:extLst>
      <p:ext uri="{BB962C8B-B14F-4D97-AF65-F5344CB8AC3E}">
        <p14:creationId xmlns:p14="http://schemas.microsoft.com/office/powerpoint/2010/main" val="430165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5D1B39F-EDB8-4ECB-B9B1-117664A4AC83}" type="datetime1">
              <a:rPr lang="en-GB" smtClean="0"/>
              <a:t>24/04/2015</a:t>
            </a:fld>
            <a:endParaRPr lang="en-GB"/>
          </a:p>
        </p:txBody>
      </p:sp>
      <p:sp>
        <p:nvSpPr>
          <p:cNvPr id="3"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4"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3C3B4CDD-4DF8-4653-B843-34695F5832D7}" type="slidenum">
              <a:rPr lang="en-GB"/>
              <a:pPr>
                <a:defRPr/>
              </a:pPr>
              <a:t>‹nr.›</a:t>
            </a:fld>
            <a:endParaRPr lang="en-GB"/>
          </a:p>
        </p:txBody>
      </p:sp>
    </p:spTree>
    <p:extLst>
      <p:ext uri="{BB962C8B-B14F-4D97-AF65-F5344CB8AC3E}">
        <p14:creationId xmlns:p14="http://schemas.microsoft.com/office/powerpoint/2010/main" val="75012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60065"/>
            <a:ext cx="7632848" cy="504056"/>
          </a:xfrm>
          <a:prstGeom prst="rect">
            <a:avLst/>
          </a:prstGeom>
        </p:spPr>
        <p:txBody>
          <a:bodyPr/>
          <a:lstStyle>
            <a:lvl1pPr algn="l">
              <a:defRPr sz="2800" b="1">
                <a:solidFill>
                  <a:schemeClr val="accent6"/>
                </a:solidFill>
                <a:latin typeface="Segoe UI" pitchFamily="34" charset="0"/>
                <a:ea typeface="Segoe UI" pitchFamily="34" charset="0"/>
                <a:cs typeface="Segoe UI" pitchFamily="34" charset="0"/>
              </a:defRPr>
            </a:lvl1pPr>
          </a:lstStyle>
          <a:p>
            <a:r>
              <a:rPr lang="en-US" dirty="0" smtClean="0"/>
              <a:t>Click to edit Master title style</a:t>
            </a:r>
            <a:endParaRPr lang="en-GB" dirty="0"/>
          </a:p>
        </p:txBody>
      </p:sp>
      <p:sp>
        <p:nvSpPr>
          <p:cNvPr id="4" name="Text Placeholder 2"/>
          <p:cNvSpPr>
            <a:spLocks noGrp="1"/>
          </p:cNvSpPr>
          <p:nvPr>
            <p:ph idx="1"/>
          </p:nvPr>
        </p:nvSpPr>
        <p:spPr>
          <a:xfrm>
            <a:off x="467544" y="1052736"/>
            <a:ext cx="8229600" cy="5073427"/>
          </a:xfrm>
          <a:prstGeom prst="rect">
            <a:avLst/>
          </a:prstGeom>
        </p:spPr>
        <p:txBody>
          <a:bodyPr rtlCol="0">
            <a:normAutofit/>
          </a:bodyPr>
          <a:lstStyle>
            <a:lvl1pPr algn="l">
              <a:buFont typeface="Wingdings" pitchFamily="2" charset="2"/>
              <a:buChar char="§"/>
              <a:defRPr sz="2800">
                <a:solidFill>
                  <a:schemeClr val="tx1">
                    <a:lumMod val="75000"/>
                    <a:lumOff val="25000"/>
                  </a:schemeClr>
                </a:solidFill>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smtClean="0"/>
              <a:t>Click to edit Master text styles</a:t>
            </a:r>
          </a:p>
        </p:txBody>
      </p:sp>
    </p:spTree>
    <p:extLst>
      <p:ext uri="{BB962C8B-B14F-4D97-AF65-F5344CB8AC3E}">
        <p14:creationId xmlns:p14="http://schemas.microsoft.com/office/powerpoint/2010/main" val="183461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iStock_000001088415_Medium Firefighers.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
        <p:nvSpPr>
          <p:cNvPr id="10" name="Rectangle 9"/>
          <p:cNvSpPr/>
          <p:nvPr userDrawn="1"/>
        </p:nvSpPr>
        <p:spPr>
          <a:xfrm>
            <a:off x="575556" y="3501008"/>
            <a:ext cx="7992888" cy="244827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75556" y="3933056"/>
            <a:ext cx="7992888" cy="720080"/>
          </a:xfrm>
          <a:prstGeom prst="rect">
            <a:avLst/>
          </a:prstGeom>
        </p:spPr>
        <p:txBody>
          <a:bodyPr/>
          <a:lstStyle>
            <a:lvl1pPr>
              <a:defRPr sz="4000" b="1">
                <a:latin typeface="Segoe UI" pitchFamily="34" charset="0"/>
                <a:ea typeface="Segoe UI" pitchFamily="34" charset="0"/>
                <a:cs typeface="Segoe UI" pitchFamily="34" charset="0"/>
              </a:defRPr>
            </a:lvl1pPr>
          </a:lstStyle>
          <a:p>
            <a:r>
              <a:rPr lang="en-US" dirty="0" smtClean="0"/>
              <a:t>Click to edit Master title style</a:t>
            </a:r>
            <a:endParaRPr lang="en-GB" dirty="0"/>
          </a:p>
        </p:txBody>
      </p:sp>
      <p:pic>
        <p:nvPicPr>
          <p:cNvPr id="9" name="Picture 8" descr="FSP_black_w_orange_flam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404664"/>
            <a:ext cx="1224136" cy="2019602"/>
          </a:xfrm>
          <a:prstGeom prst="rect">
            <a:avLst/>
          </a:prstGeom>
        </p:spPr>
      </p:pic>
      <p:sp>
        <p:nvSpPr>
          <p:cNvPr id="3" name="Subtitle 2"/>
          <p:cNvSpPr>
            <a:spLocks noGrp="1"/>
          </p:cNvSpPr>
          <p:nvPr>
            <p:ph type="subTitle" idx="1"/>
          </p:nvPr>
        </p:nvSpPr>
        <p:spPr>
          <a:xfrm>
            <a:off x="575556" y="4941168"/>
            <a:ext cx="7992888" cy="697632"/>
          </a:xfrm>
        </p:spPr>
        <p:txBody>
          <a:bodyPr/>
          <a:lstStyle>
            <a:lvl1pPr marL="0" indent="0" algn="ctr">
              <a:buNone/>
              <a:defRPr b="1">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descr="iStock_000002287063_Medium House on Fir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
        <p:nvSpPr>
          <p:cNvPr id="10" name="Rectangle 9"/>
          <p:cNvSpPr/>
          <p:nvPr userDrawn="1"/>
        </p:nvSpPr>
        <p:spPr>
          <a:xfrm>
            <a:off x="575556" y="3501008"/>
            <a:ext cx="7992888" cy="244827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75556" y="3933056"/>
            <a:ext cx="7992888" cy="720080"/>
          </a:xfrm>
          <a:prstGeom prst="rect">
            <a:avLst/>
          </a:prstGeom>
        </p:spPr>
        <p:txBody>
          <a:bodyPr/>
          <a:lstStyle>
            <a:lvl1pPr>
              <a:defRPr sz="4000" b="1">
                <a:latin typeface="Segoe UI" pitchFamily="34" charset="0"/>
                <a:ea typeface="Segoe UI" pitchFamily="34" charset="0"/>
                <a:cs typeface="Segoe UI"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575556" y="4941168"/>
            <a:ext cx="7992888" cy="697632"/>
          </a:xfrm>
        </p:spPr>
        <p:txBody>
          <a:bodyPr/>
          <a:lstStyle>
            <a:lvl1pPr marL="0" indent="0" algn="ctr">
              <a:buNone/>
              <a:defRPr b="1">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1" name="Picture 10" descr="FSP_white_w_orange_flam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6451" y="548680"/>
            <a:ext cx="1251993" cy="20655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descr="iStock_000008471191_Medium Bus on fir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
        <p:nvSpPr>
          <p:cNvPr id="10" name="Rectangle 9"/>
          <p:cNvSpPr/>
          <p:nvPr userDrawn="1"/>
        </p:nvSpPr>
        <p:spPr>
          <a:xfrm>
            <a:off x="611560" y="548680"/>
            <a:ext cx="7992888" cy="244827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11560" y="980728"/>
            <a:ext cx="7992888" cy="720080"/>
          </a:xfrm>
          <a:prstGeom prst="rect">
            <a:avLst/>
          </a:prstGeom>
        </p:spPr>
        <p:txBody>
          <a:bodyPr/>
          <a:lstStyle>
            <a:lvl1pPr>
              <a:defRPr sz="4000" b="1">
                <a:latin typeface="Segoe UI" pitchFamily="34" charset="0"/>
                <a:ea typeface="Segoe UI" pitchFamily="34" charset="0"/>
                <a:cs typeface="Segoe UI"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11560" y="1988840"/>
            <a:ext cx="7992888" cy="697632"/>
          </a:xfrm>
        </p:spPr>
        <p:txBody>
          <a:bodyPr/>
          <a:lstStyle>
            <a:lvl1pPr marL="0" indent="0" algn="ctr">
              <a:buNone/>
              <a:defRPr b="1">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1" name="Picture 10" descr="FSP_white_w_orange_flam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8224" y="3645024"/>
            <a:ext cx="1251993" cy="206556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53540E-1666-4411-9C59-A0FF26628327}" type="datetime1">
              <a:rPr lang="en-GB" smtClean="0"/>
              <a:t>24/04/2015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Fire Safety Week, Netherlands</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5E62A4-B758-463B-B12F-F80F1D1D3D07}" type="slidenum">
              <a:rPr lang="en-GB" smtClean="0"/>
              <a:pPr/>
              <a:t>‹nr.›</a:t>
            </a:fld>
            <a:endParaRPr lang="en-GB"/>
          </a:p>
        </p:txBody>
      </p:sp>
      <p:sp>
        <p:nvSpPr>
          <p:cNvPr id="7" name="Rectangle 6"/>
          <p:cNvSpPr/>
          <p:nvPr userDrawn="1"/>
        </p:nvSpPr>
        <p:spPr>
          <a:xfrm>
            <a:off x="125976" y="6418272"/>
            <a:ext cx="8901284" cy="332656"/>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697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57606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916832"/>
            <a:ext cx="8229600" cy="42093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7B4578-8370-433A-AE4E-858797440E0A}" type="datetime1">
              <a:rPr lang="en-GB" smtClean="0"/>
              <a:t>24/04/2015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Fire Safety Week, Netherlands</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5E62A4-B758-463B-B12F-F80F1D1D3D07}" type="slidenum">
              <a:rPr lang="en-GB" smtClean="0"/>
              <a:pPr/>
              <a:t>‹nr.›</a:t>
            </a:fld>
            <a:endParaRPr lang="en-GB"/>
          </a:p>
        </p:txBody>
      </p:sp>
    </p:spTree>
    <p:extLst>
      <p:ext uri="{BB962C8B-B14F-4D97-AF65-F5344CB8AC3E}">
        <p14:creationId xmlns:p14="http://schemas.microsoft.com/office/powerpoint/2010/main" val="28999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25413" y="6418263"/>
            <a:ext cx="8901112" cy="333375"/>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cxnSp>
        <p:nvCxnSpPr>
          <p:cNvPr id="5" name="Straight Connector 4"/>
          <p:cNvCxnSpPr/>
          <p:nvPr userDrawn="1"/>
        </p:nvCxnSpPr>
        <p:spPr>
          <a:xfrm>
            <a:off x="0" y="765175"/>
            <a:ext cx="9144000" cy="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BEA01104-CF34-4149-8AFD-C2F0752A69C3}" type="datetime1">
              <a:rPr lang="en-GB" smtClean="0"/>
              <a:t>24/04/2015</a:t>
            </a:fld>
            <a:endParaRPr lang="en-GB"/>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A1581D89-0B70-4E96-B23B-8A9897DB83F4}" type="slidenum">
              <a:rPr lang="en-GB"/>
              <a:pPr>
                <a:defRPr/>
              </a:pPr>
              <a:t>‹nr.›</a:t>
            </a:fld>
            <a:endParaRPr lang="en-GB"/>
          </a:p>
        </p:txBody>
      </p:sp>
    </p:spTree>
    <p:extLst>
      <p:ext uri="{BB962C8B-B14F-4D97-AF65-F5344CB8AC3E}">
        <p14:creationId xmlns:p14="http://schemas.microsoft.com/office/powerpoint/2010/main" val="175715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57606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916832"/>
            <a:ext cx="8229600" cy="42093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96BE400C-85E4-4D47-AC49-74450001677A}" type="datetime1">
              <a:rPr lang="en-GB" smtClean="0"/>
              <a:t>24/04/2015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GB" smtClean="0"/>
              <a:t>Fire Safety Week, Netherlands</a:t>
            </a: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E45DCE02-31F3-4055-AB8F-18A2BCB81AC6}" type="slidenum">
              <a:rPr lang="en-GB"/>
              <a:pPr>
                <a:defRPr/>
              </a:pPr>
              <a:t>‹nr.›</a:t>
            </a:fld>
            <a:endParaRPr lang="en-GB"/>
          </a:p>
        </p:txBody>
      </p:sp>
    </p:spTree>
    <p:extLst>
      <p:ext uri="{BB962C8B-B14F-4D97-AF65-F5344CB8AC3E}">
        <p14:creationId xmlns:p14="http://schemas.microsoft.com/office/powerpoint/2010/main" val="132012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052736"/>
            <a:ext cx="8229600" cy="50734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Rectangle 12"/>
          <p:cNvSpPr/>
          <p:nvPr userDrawn="1"/>
        </p:nvSpPr>
        <p:spPr>
          <a:xfrm>
            <a:off x="323528" y="6381328"/>
            <a:ext cx="8496944" cy="332656"/>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userDrawn="1"/>
        </p:nvCxnSpPr>
        <p:spPr>
          <a:xfrm>
            <a:off x="0" y="764704"/>
            <a:ext cx="7884368"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FSP_black_w_orange_flam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93269" y="193973"/>
            <a:ext cx="727203" cy="1199753"/>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0" r:id="rId2"/>
    <p:sldLayoutId id="2147483673" r:id="rId3"/>
    <p:sldLayoutId id="2147483674" r:id="rId4"/>
    <p:sldLayoutId id="2147483676" r:id="rId5"/>
    <p:sldLayoutId id="2147483677" r:id="rId6"/>
    <p:sldLayoutId id="2147483678"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869DC44-957F-4EFB-8336-605F44B8528F}" type="datetime1">
              <a:rPr lang="en-GB" smtClean="0"/>
              <a:t>24/04/2015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GB" smtClean="0"/>
              <a:t>Fire Safety Week, Netherlands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086237AD-D7EF-443D-AB21-4CF3A18538E5}" type="slidenum">
              <a:rPr lang="en-GB"/>
              <a:pPr>
                <a:defRPr/>
              </a:pPr>
              <a:t>‹nr.›</a:t>
            </a:fld>
            <a:endParaRPr lang="en-GB"/>
          </a:p>
        </p:txBody>
      </p:sp>
      <p:sp>
        <p:nvSpPr>
          <p:cNvPr id="13" name="Rectangle 12"/>
          <p:cNvSpPr/>
          <p:nvPr userDrawn="1"/>
        </p:nvSpPr>
        <p:spPr>
          <a:xfrm>
            <a:off x="125413" y="6418263"/>
            <a:ext cx="8901112" cy="333375"/>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cxnSp>
        <p:nvCxnSpPr>
          <p:cNvPr id="11" name="Straight Connector 10"/>
          <p:cNvCxnSpPr/>
          <p:nvPr userDrawn="1"/>
        </p:nvCxnSpPr>
        <p:spPr>
          <a:xfrm>
            <a:off x="0" y="765175"/>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36365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youtube.com/watch?v=1b51yX5A5jg&amp;list=PLVsxZ-5yw5phBcpUXVef09BkzVQ9kLF3e&amp;index=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1.pn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2132856"/>
            <a:ext cx="8784976" cy="792087"/>
          </a:xfrm>
          <a:ln>
            <a:solidFill>
              <a:schemeClr val="bg1">
                <a:lumMod val="65000"/>
              </a:schemeClr>
            </a:solidFill>
          </a:ln>
        </p:spPr>
        <p:txBody>
          <a:bodyPr>
            <a:normAutofit/>
          </a:bodyPr>
          <a:lstStyle/>
          <a:p>
            <a:r>
              <a:rPr lang="en-GB" dirty="0" smtClean="0"/>
              <a:t>Fire Safety platform</a:t>
            </a:r>
            <a:endParaRPr lang="en-GB" dirty="0"/>
          </a:p>
        </p:txBody>
      </p:sp>
      <p:sp>
        <p:nvSpPr>
          <p:cNvPr id="7" name="Text Placeholder 6"/>
          <p:cNvSpPr>
            <a:spLocks noGrp="1"/>
          </p:cNvSpPr>
          <p:nvPr>
            <p:ph type="body" idx="1"/>
          </p:nvPr>
        </p:nvSpPr>
        <p:spPr>
          <a:xfrm>
            <a:off x="179512" y="2924944"/>
            <a:ext cx="8784976" cy="1148070"/>
          </a:xfrm>
          <a:solidFill>
            <a:schemeClr val="bg1">
              <a:lumMod val="85000"/>
            </a:schemeClr>
          </a:solidFill>
          <a:ln>
            <a:solidFill>
              <a:schemeClr val="bg1">
                <a:lumMod val="65000"/>
              </a:schemeClr>
            </a:solidFill>
          </a:ln>
        </p:spPr>
        <p:txBody>
          <a:bodyPr>
            <a:noAutofit/>
          </a:bodyPr>
          <a:lstStyle/>
          <a:p>
            <a:r>
              <a:rPr lang="en-GB" sz="3200" b="1" dirty="0" smtClean="0">
                <a:solidFill>
                  <a:schemeClr val="tx1">
                    <a:lumMod val="50000"/>
                    <a:lumOff val="50000"/>
                  </a:schemeClr>
                </a:solidFill>
              </a:rPr>
              <a:t>National Fire Safety Week, Netherlands</a:t>
            </a:r>
          </a:p>
          <a:p>
            <a:r>
              <a:rPr lang="en-GB" sz="2800" b="1" i="1" dirty="0" smtClean="0">
                <a:solidFill>
                  <a:schemeClr val="tx1">
                    <a:lumMod val="50000"/>
                    <a:lumOff val="50000"/>
                  </a:schemeClr>
                </a:solidFill>
              </a:rPr>
              <a:t>Reaching Elderly People &amp; Influencing Behaviour</a:t>
            </a:r>
            <a:endParaRPr lang="en-GB" sz="2800" i="1" dirty="0">
              <a:solidFill>
                <a:schemeClr val="tx1">
                  <a:lumMod val="50000"/>
                  <a:lumOff val="5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
        <p:nvSpPr>
          <p:cNvPr id="8" name="TextBox 7"/>
          <p:cNvSpPr txBox="1"/>
          <p:nvPr/>
        </p:nvSpPr>
        <p:spPr>
          <a:xfrm>
            <a:off x="971600" y="4093860"/>
            <a:ext cx="7272808" cy="2308324"/>
          </a:xfrm>
          <a:prstGeom prst="rect">
            <a:avLst/>
          </a:prstGeom>
          <a:noFill/>
        </p:spPr>
        <p:txBody>
          <a:bodyPr wrap="square" rtlCol="0">
            <a:spAutoFit/>
          </a:bodyPr>
          <a:lstStyle/>
          <a:p>
            <a:r>
              <a:rPr lang="en-US" sz="3600" kern="1200" dirty="0" smtClean="0">
                <a:solidFill>
                  <a:srgbClr val="FF0000"/>
                </a:solidFill>
                <a:latin typeface="Arial" panose="020B0604020202020204" pitchFamily="34" charset="0"/>
                <a:cs typeface="Arial" panose="020B0604020202020204" pitchFamily="34" charset="0"/>
              </a:rPr>
              <a:t>Mike Hagen CEng BEng </a:t>
            </a:r>
            <a:r>
              <a:rPr lang="en-US" sz="3600" kern="1200" dirty="0" err="1" smtClean="0">
                <a:solidFill>
                  <a:srgbClr val="FF0000"/>
                </a:solidFill>
                <a:latin typeface="Arial" panose="020B0604020202020204" pitchFamily="34" charset="0"/>
                <a:cs typeface="Arial" panose="020B0604020202020204" pitchFamily="34" charset="0"/>
              </a:rPr>
              <a:t>CFIFireE</a:t>
            </a:r>
            <a:endParaRPr lang="en-US" sz="3600" kern="1200" dirty="0" smtClean="0">
              <a:solidFill>
                <a:srgbClr val="FF0000"/>
              </a:solidFill>
              <a:latin typeface="Arial" panose="020B0604020202020204" pitchFamily="34" charset="0"/>
              <a:cs typeface="Arial" panose="020B0604020202020204" pitchFamily="34" charset="0"/>
            </a:endParaRPr>
          </a:p>
          <a:p>
            <a:r>
              <a:rPr lang="en-US" sz="3600" dirty="0" smtClean="0">
                <a:solidFill>
                  <a:srgbClr val="FF0000"/>
                </a:solidFill>
                <a:latin typeface="Arial" panose="020B0604020202020204" pitchFamily="34" charset="0"/>
                <a:cs typeface="Arial" panose="020B0604020202020204" pitchFamily="34" charset="0"/>
              </a:rPr>
              <a:t>Managing Director</a:t>
            </a:r>
          </a:p>
          <a:p>
            <a:r>
              <a:rPr lang="en-US" sz="3600" dirty="0" smtClean="0">
                <a:solidFill>
                  <a:srgbClr val="FF0000"/>
                </a:solidFill>
                <a:latin typeface="Arial" panose="020B0604020202020204" pitchFamily="34" charset="0"/>
                <a:cs typeface="Arial" panose="020B0604020202020204" pitchFamily="34" charset="0"/>
              </a:rPr>
              <a:t>mikehagen@firesafetyplatform.org</a:t>
            </a:r>
          </a:p>
          <a:p>
            <a:r>
              <a:rPr lang="en-US" sz="3600" kern="1200" dirty="0" smtClean="0">
                <a:solidFill>
                  <a:srgbClr val="FF0000"/>
                </a:solidFill>
                <a:latin typeface="Arial" panose="020B0604020202020204" pitchFamily="34" charset="0"/>
                <a:cs typeface="Arial" panose="020B0604020202020204" pitchFamily="34" charset="0"/>
              </a:rPr>
              <a:t>@</a:t>
            </a:r>
            <a:r>
              <a:rPr lang="en-US" sz="3600" kern="1200" dirty="0" err="1" smtClean="0">
                <a:solidFill>
                  <a:srgbClr val="FF0000"/>
                </a:solidFill>
                <a:latin typeface="Arial" panose="020B0604020202020204" pitchFamily="34" charset="0"/>
                <a:cs typeface="Arial" panose="020B0604020202020204" pitchFamily="34" charset="0"/>
              </a:rPr>
              <a:t>FireSafeFSP</a:t>
            </a:r>
            <a:endParaRPr lang="en-US" sz="3600" kern="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921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776" y="-27384"/>
            <a:ext cx="8206680" cy="1008112"/>
          </a:xfrm>
        </p:spPr>
        <p:txBody>
          <a:bodyPr/>
          <a:lstStyle/>
          <a:p>
            <a:r>
              <a:rPr lang="en-US" b="1" dirty="0" smtClean="0">
                <a:solidFill>
                  <a:schemeClr val="accent6"/>
                </a:solidFill>
              </a:rPr>
              <a:t>Fire  &amp; Recue Service</a:t>
            </a:r>
            <a:endParaRPr lang="en-GB" b="1" dirty="0">
              <a:solidFill>
                <a:schemeClr val="accent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
        <p:nvSpPr>
          <p:cNvPr id="5" name="TextBox 4"/>
          <p:cNvSpPr txBox="1"/>
          <p:nvPr/>
        </p:nvSpPr>
        <p:spPr>
          <a:xfrm>
            <a:off x="251518" y="1063764"/>
            <a:ext cx="8712970" cy="5632311"/>
          </a:xfrm>
          <a:prstGeom prst="rect">
            <a:avLst/>
          </a:prstGeom>
          <a:noFill/>
        </p:spPr>
        <p:txBody>
          <a:bodyPr wrap="square" rtlCol="0">
            <a:spAutoFit/>
          </a:bodyPr>
          <a:lstStyle/>
          <a:p>
            <a:pPr marL="342900" indent="-342900">
              <a:spcBef>
                <a:spcPct val="0"/>
              </a:spcBef>
              <a:buFont typeface="Courier New" panose="02070309020205020404" pitchFamily="49" charset="0"/>
              <a:buChar char="o"/>
            </a:pPr>
            <a:r>
              <a:rPr lang="en-GB" sz="2000" dirty="0" smtClean="0">
                <a:latin typeface="+mj-lt"/>
              </a:rPr>
              <a:t>Do it ‘With Them’ not ‘Too Them’</a:t>
            </a:r>
            <a:br>
              <a:rPr lang="en-GB" sz="2000" dirty="0" smtClean="0">
                <a:latin typeface="+mj-lt"/>
              </a:rPr>
            </a:br>
            <a:endParaRPr lang="en-GB" sz="2000" dirty="0" smtClean="0">
              <a:latin typeface="+mj-lt"/>
            </a:endParaRPr>
          </a:p>
          <a:p>
            <a:pPr marL="342900" indent="-342900">
              <a:spcBef>
                <a:spcPct val="0"/>
              </a:spcBef>
              <a:buFont typeface="Courier New" panose="02070309020205020404" pitchFamily="49" charset="0"/>
              <a:buChar char="o"/>
            </a:pPr>
            <a:r>
              <a:rPr lang="en-GB" sz="2000" dirty="0"/>
              <a:t>Employ older advocates – talk their language!!</a:t>
            </a:r>
            <a:r>
              <a:rPr lang="en-GB" sz="2000" dirty="0">
                <a:latin typeface="+mj-lt"/>
              </a:rPr>
              <a:t/>
            </a:r>
            <a:br>
              <a:rPr lang="en-GB" sz="2000" dirty="0">
                <a:latin typeface="+mj-lt"/>
              </a:rPr>
            </a:br>
            <a:endParaRPr lang="en-GB" sz="2000" dirty="0">
              <a:latin typeface="+mj-lt"/>
            </a:endParaRPr>
          </a:p>
          <a:p>
            <a:pPr marL="342900" indent="-342900">
              <a:spcBef>
                <a:spcPct val="0"/>
              </a:spcBef>
              <a:buFont typeface="Courier New" panose="02070309020205020404" pitchFamily="49" charset="0"/>
              <a:buChar char="o"/>
            </a:pPr>
            <a:r>
              <a:rPr lang="en-GB" sz="2000" dirty="0">
                <a:latin typeface="+mj-lt"/>
              </a:rPr>
              <a:t>Signposting to and from our partners</a:t>
            </a:r>
          </a:p>
          <a:p>
            <a:pPr marL="342900" indent="-342900">
              <a:spcBef>
                <a:spcPct val="0"/>
              </a:spcBef>
              <a:buFont typeface="Courier New" panose="02070309020205020404" pitchFamily="49" charset="0"/>
              <a:buChar char="o"/>
            </a:pPr>
            <a:endParaRPr lang="en-GB" sz="2000" dirty="0">
              <a:latin typeface="+mj-lt"/>
            </a:endParaRPr>
          </a:p>
          <a:p>
            <a:pPr marL="342900" indent="-342900">
              <a:spcBef>
                <a:spcPct val="0"/>
              </a:spcBef>
              <a:buFont typeface="Courier New" panose="02070309020205020404" pitchFamily="49" charset="0"/>
              <a:buChar char="o"/>
            </a:pPr>
            <a:r>
              <a:rPr lang="en-GB" sz="2000" dirty="0">
                <a:latin typeface="+mj-lt"/>
              </a:rPr>
              <a:t>Referrals to relevant partners, to maximise income via unclaimed   benefits, helping to improve health and quality of life  (many thousands of pounds claimed over a period of 4 years) plus grants for central heating</a:t>
            </a:r>
          </a:p>
          <a:p>
            <a:pPr marL="342900" indent="-342900">
              <a:spcBef>
                <a:spcPct val="0"/>
              </a:spcBef>
              <a:buFont typeface="Courier New" panose="02070309020205020404" pitchFamily="49" charset="0"/>
              <a:buChar char="o"/>
            </a:pPr>
            <a:endParaRPr lang="en-GB" sz="2000" dirty="0">
              <a:latin typeface="+mj-lt"/>
            </a:endParaRPr>
          </a:p>
          <a:p>
            <a:pPr marL="342900" indent="-342900">
              <a:spcBef>
                <a:spcPct val="0"/>
              </a:spcBef>
              <a:buFont typeface="Courier New" panose="02070309020205020404" pitchFamily="49" charset="0"/>
              <a:buChar char="o"/>
            </a:pPr>
            <a:r>
              <a:rPr lang="en-GB" sz="2000" dirty="0">
                <a:latin typeface="+mj-lt"/>
              </a:rPr>
              <a:t>Generating </a:t>
            </a:r>
            <a:r>
              <a:rPr lang="en-GB" sz="2000" dirty="0" smtClean="0">
                <a:latin typeface="+mj-lt"/>
              </a:rPr>
              <a:t>Home Fire Safety Check referrals </a:t>
            </a:r>
            <a:r>
              <a:rPr lang="en-GB" sz="2000" dirty="0">
                <a:latin typeface="+mj-lt"/>
              </a:rPr>
              <a:t>by attending community health and safety roadshows, </a:t>
            </a:r>
            <a:r>
              <a:rPr lang="en-GB" sz="2000" dirty="0" err="1">
                <a:latin typeface="+mj-lt"/>
              </a:rPr>
              <a:t>eg</a:t>
            </a:r>
            <a:r>
              <a:rPr lang="en-GB" sz="2000" dirty="0">
                <a:latin typeface="+mj-lt"/>
              </a:rPr>
              <a:t>:- Winter Survival Events, Flu clinics, Slip, Trips &amp; Falls, Sloppy Slipper campaigns, hospital out-patient departments </a:t>
            </a:r>
            <a:r>
              <a:rPr lang="en-GB" sz="2000" dirty="0" err="1" smtClean="0">
                <a:latin typeface="+mj-lt"/>
              </a:rPr>
              <a:t>etc</a:t>
            </a:r>
            <a:r>
              <a:rPr lang="en-GB" sz="2000" dirty="0" smtClean="0">
                <a:latin typeface="+mj-lt"/>
              </a:rPr>
              <a:t/>
            </a:r>
            <a:br>
              <a:rPr lang="en-GB" sz="2000" dirty="0" smtClean="0">
                <a:latin typeface="+mj-lt"/>
              </a:rPr>
            </a:br>
            <a:endParaRPr lang="en-GB" sz="2000" dirty="0" smtClean="0">
              <a:latin typeface="+mj-lt"/>
            </a:endParaRPr>
          </a:p>
          <a:p>
            <a:pPr marL="342900" indent="-342900">
              <a:spcBef>
                <a:spcPct val="0"/>
              </a:spcBef>
              <a:buFont typeface="Courier New" panose="02070309020205020404" pitchFamily="49" charset="0"/>
              <a:buChar char="o"/>
            </a:pPr>
            <a:r>
              <a:rPr lang="en-GB" sz="2000" dirty="0" smtClean="0">
                <a:latin typeface="+mj-lt"/>
              </a:rPr>
              <a:t>Demographic Information</a:t>
            </a:r>
          </a:p>
          <a:p>
            <a:pPr marL="342900" indent="-342900">
              <a:spcBef>
                <a:spcPct val="0"/>
              </a:spcBef>
              <a:buFont typeface="Courier New" panose="02070309020205020404" pitchFamily="49" charset="0"/>
              <a:buChar char="o"/>
            </a:pPr>
            <a:endParaRPr lang="en-GB" sz="2000" dirty="0">
              <a:latin typeface="+mj-lt"/>
            </a:endParaRPr>
          </a:p>
          <a:p>
            <a:pPr marL="342900" indent="-342900">
              <a:spcBef>
                <a:spcPct val="0"/>
              </a:spcBef>
              <a:buFont typeface="Courier New" panose="02070309020205020404" pitchFamily="49" charset="0"/>
              <a:buChar char="o"/>
            </a:pPr>
            <a:r>
              <a:rPr lang="en-GB" sz="2000" dirty="0" smtClean="0">
                <a:latin typeface="+mj-lt"/>
              </a:rPr>
              <a:t>Open Your Fire Stations……</a:t>
            </a:r>
            <a:endParaRPr lang="en-GB" sz="2000" dirty="0">
              <a:latin typeface="+mj-lt"/>
            </a:endParaRPr>
          </a:p>
          <a:p>
            <a:pPr marL="342900" indent="-342900">
              <a:spcBef>
                <a:spcPct val="0"/>
              </a:spcBef>
              <a:buFont typeface="Courier New" panose="02070309020205020404" pitchFamily="49" charset="0"/>
              <a:buChar char="o"/>
            </a:pPr>
            <a:endParaRPr lang="en-GB" sz="2000" dirty="0">
              <a:latin typeface="+mj-lt"/>
            </a:endParaRPr>
          </a:p>
        </p:txBody>
      </p:sp>
    </p:spTree>
    <p:extLst>
      <p:ext uri="{BB962C8B-B14F-4D97-AF65-F5344CB8AC3E}">
        <p14:creationId xmlns:p14="http://schemas.microsoft.com/office/powerpoint/2010/main" val="1132824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776" y="-27384"/>
            <a:ext cx="8206680" cy="1008112"/>
          </a:xfrm>
        </p:spPr>
        <p:txBody>
          <a:bodyPr/>
          <a:lstStyle/>
          <a:p>
            <a:r>
              <a:rPr lang="en-US" b="1" dirty="0" smtClean="0">
                <a:solidFill>
                  <a:schemeClr val="accent6"/>
                </a:solidFill>
              </a:rPr>
              <a:t>Fire  &amp; Recue Service</a:t>
            </a:r>
            <a:endParaRPr lang="en-GB" b="1" dirty="0">
              <a:solidFill>
                <a:schemeClr val="accent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
        <p:nvSpPr>
          <p:cNvPr id="4" name="Tekstvak 3"/>
          <p:cNvSpPr txBox="1"/>
          <p:nvPr/>
        </p:nvSpPr>
        <p:spPr>
          <a:xfrm>
            <a:off x="1547664" y="2420888"/>
            <a:ext cx="6408712" cy="1200329"/>
          </a:xfrm>
          <a:prstGeom prst="rect">
            <a:avLst/>
          </a:prstGeom>
          <a:noFill/>
        </p:spPr>
        <p:txBody>
          <a:bodyPr wrap="square" rtlCol="0">
            <a:spAutoFit/>
          </a:bodyPr>
          <a:lstStyle/>
          <a:p>
            <a:r>
              <a:rPr lang="nl-NL" dirty="0"/>
              <a:t>Zie film op: </a:t>
            </a:r>
            <a:r>
              <a:rPr lang="nl-NL" dirty="0">
                <a:hlinkClick r:id="rId4"/>
              </a:rPr>
              <a:t>https://</a:t>
            </a:r>
            <a:r>
              <a:rPr lang="nl-NL" dirty="0" smtClean="0">
                <a:hlinkClick r:id="rId4"/>
              </a:rPr>
              <a:t>www.youtube.com/watch?v=1b51yX5A5jg&amp;list=PLVsxZ-5yw5phBcpUXVef09BkzVQ9kLF3e&amp;index=3</a:t>
            </a:r>
            <a:endParaRPr lang="nl-NL" dirty="0" smtClean="0"/>
          </a:p>
          <a:p>
            <a:endParaRPr lang="en-US" dirty="0"/>
          </a:p>
        </p:txBody>
      </p:sp>
    </p:spTree>
    <p:extLst>
      <p:ext uri="{BB962C8B-B14F-4D97-AF65-F5344CB8AC3E}">
        <p14:creationId xmlns:p14="http://schemas.microsoft.com/office/powerpoint/2010/main" val="378867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2132856"/>
            <a:ext cx="8784976" cy="792087"/>
          </a:xfrm>
          <a:ln>
            <a:solidFill>
              <a:schemeClr val="bg1">
                <a:lumMod val="65000"/>
              </a:schemeClr>
            </a:solidFill>
          </a:ln>
        </p:spPr>
        <p:txBody>
          <a:bodyPr>
            <a:normAutofit/>
          </a:bodyPr>
          <a:lstStyle/>
          <a:p>
            <a:r>
              <a:rPr lang="en-GB" dirty="0" smtClean="0"/>
              <a:t>Fire Safety platform</a:t>
            </a:r>
            <a:endParaRPr lang="en-GB" dirty="0"/>
          </a:p>
        </p:txBody>
      </p:sp>
      <p:sp>
        <p:nvSpPr>
          <p:cNvPr id="7" name="Text Placeholder 6"/>
          <p:cNvSpPr>
            <a:spLocks noGrp="1"/>
          </p:cNvSpPr>
          <p:nvPr>
            <p:ph type="body" idx="1"/>
          </p:nvPr>
        </p:nvSpPr>
        <p:spPr>
          <a:xfrm>
            <a:off x="179512" y="2924944"/>
            <a:ext cx="8784976" cy="1148070"/>
          </a:xfrm>
          <a:solidFill>
            <a:schemeClr val="bg1">
              <a:lumMod val="85000"/>
            </a:schemeClr>
          </a:solidFill>
          <a:ln>
            <a:solidFill>
              <a:schemeClr val="bg1">
                <a:lumMod val="65000"/>
              </a:schemeClr>
            </a:solidFill>
          </a:ln>
        </p:spPr>
        <p:txBody>
          <a:bodyPr>
            <a:noAutofit/>
          </a:bodyPr>
          <a:lstStyle/>
          <a:p>
            <a:r>
              <a:rPr lang="en-GB" sz="3200" b="1" dirty="0" smtClean="0">
                <a:solidFill>
                  <a:schemeClr val="tx1">
                    <a:lumMod val="50000"/>
                    <a:lumOff val="50000"/>
                  </a:schemeClr>
                </a:solidFill>
              </a:rPr>
              <a:t>National Fire Safety Week, Netherlands</a:t>
            </a:r>
          </a:p>
          <a:p>
            <a:r>
              <a:rPr lang="en-GB" sz="2800" b="1" i="1" dirty="0" smtClean="0">
                <a:solidFill>
                  <a:schemeClr val="tx1">
                    <a:lumMod val="50000"/>
                    <a:lumOff val="50000"/>
                  </a:schemeClr>
                </a:solidFill>
              </a:rPr>
              <a:t>Reaching Elderly People &amp; Influencing Behaviour</a:t>
            </a:r>
            <a:endParaRPr lang="en-GB" sz="2800" i="1" dirty="0">
              <a:solidFill>
                <a:schemeClr val="tx1">
                  <a:lumMod val="50000"/>
                  <a:lumOff val="5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343" y="40567"/>
            <a:ext cx="576161" cy="940161"/>
          </a:xfrm>
          <a:prstGeom prst="rect">
            <a:avLst/>
          </a:prstGeom>
        </p:spPr>
      </p:pic>
      <p:sp>
        <p:nvSpPr>
          <p:cNvPr id="8" name="TextBox 7"/>
          <p:cNvSpPr txBox="1"/>
          <p:nvPr/>
        </p:nvSpPr>
        <p:spPr>
          <a:xfrm>
            <a:off x="971600" y="4093860"/>
            <a:ext cx="7272808" cy="2308324"/>
          </a:xfrm>
          <a:prstGeom prst="rect">
            <a:avLst/>
          </a:prstGeom>
          <a:noFill/>
        </p:spPr>
        <p:txBody>
          <a:bodyPr wrap="square" rtlCol="0">
            <a:spAutoFit/>
          </a:bodyPr>
          <a:lstStyle/>
          <a:p>
            <a:r>
              <a:rPr lang="en-US" sz="3600" kern="1200" dirty="0" smtClean="0">
                <a:solidFill>
                  <a:srgbClr val="FF0000"/>
                </a:solidFill>
                <a:latin typeface="Arial" panose="020B0604020202020204" pitchFamily="34" charset="0"/>
                <a:cs typeface="Arial" panose="020B0604020202020204" pitchFamily="34" charset="0"/>
              </a:rPr>
              <a:t>Mike Hagen CEng BEng </a:t>
            </a:r>
            <a:r>
              <a:rPr lang="en-US" sz="3600" kern="1200" dirty="0" err="1" smtClean="0">
                <a:solidFill>
                  <a:srgbClr val="FF0000"/>
                </a:solidFill>
                <a:latin typeface="Arial" panose="020B0604020202020204" pitchFamily="34" charset="0"/>
                <a:cs typeface="Arial" panose="020B0604020202020204" pitchFamily="34" charset="0"/>
              </a:rPr>
              <a:t>CFIFireE</a:t>
            </a:r>
            <a:endParaRPr lang="en-US" sz="3600" kern="1200" dirty="0" smtClean="0">
              <a:solidFill>
                <a:srgbClr val="FF0000"/>
              </a:solidFill>
              <a:latin typeface="Arial" panose="020B0604020202020204" pitchFamily="34" charset="0"/>
              <a:cs typeface="Arial" panose="020B0604020202020204" pitchFamily="34" charset="0"/>
            </a:endParaRPr>
          </a:p>
          <a:p>
            <a:r>
              <a:rPr lang="en-US" sz="3600" dirty="0" smtClean="0">
                <a:solidFill>
                  <a:srgbClr val="FF0000"/>
                </a:solidFill>
                <a:latin typeface="Arial" panose="020B0604020202020204" pitchFamily="34" charset="0"/>
                <a:cs typeface="Arial" panose="020B0604020202020204" pitchFamily="34" charset="0"/>
              </a:rPr>
              <a:t>Managing Director</a:t>
            </a:r>
          </a:p>
          <a:p>
            <a:r>
              <a:rPr lang="en-US" sz="3600" dirty="0" smtClean="0">
                <a:solidFill>
                  <a:srgbClr val="FF0000"/>
                </a:solidFill>
                <a:latin typeface="Arial" panose="020B0604020202020204" pitchFamily="34" charset="0"/>
                <a:cs typeface="Arial" panose="020B0604020202020204" pitchFamily="34" charset="0"/>
              </a:rPr>
              <a:t>mikehagen@firesafetyplatform.org</a:t>
            </a:r>
          </a:p>
          <a:p>
            <a:r>
              <a:rPr lang="en-US" sz="3600" kern="1200" dirty="0" smtClean="0">
                <a:solidFill>
                  <a:srgbClr val="FF0000"/>
                </a:solidFill>
                <a:latin typeface="Arial" panose="020B0604020202020204" pitchFamily="34" charset="0"/>
                <a:cs typeface="Arial" panose="020B0604020202020204" pitchFamily="34" charset="0"/>
              </a:rPr>
              <a:t>@</a:t>
            </a:r>
            <a:r>
              <a:rPr lang="en-US" sz="3600" kern="1200" dirty="0" err="1" smtClean="0">
                <a:solidFill>
                  <a:srgbClr val="FF0000"/>
                </a:solidFill>
                <a:latin typeface="Arial" panose="020B0604020202020204" pitchFamily="34" charset="0"/>
                <a:cs typeface="Arial" panose="020B0604020202020204" pitchFamily="34" charset="0"/>
              </a:rPr>
              <a:t>FireSafeFSP</a:t>
            </a:r>
            <a:endParaRPr lang="en-US" sz="3600" kern="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749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116632"/>
            <a:ext cx="6789440" cy="576064"/>
          </a:xfrm>
        </p:spPr>
        <p:txBody>
          <a:bodyPr>
            <a:normAutofit fontScale="90000"/>
          </a:bodyPr>
          <a:lstStyle/>
          <a:p>
            <a:pPr algn="r"/>
            <a:r>
              <a:rPr lang="en-GB" b="1" smtClean="0">
                <a:solidFill>
                  <a:schemeClr val="accent6"/>
                </a:solidFill>
              </a:rPr>
              <a:t>Mike Hagen CEng BEng CFIFireE</a:t>
            </a:r>
            <a:endParaRPr lang="en-GB" b="1" dirty="0">
              <a:solidFill>
                <a:schemeClr val="accent6"/>
              </a:solidFill>
            </a:endParaRPr>
          </a:p>
        </p:txBody>
      </p:sp>
      <p:sp>
        <p:nvSpPr>
          <p:cNvPr id="7" name="Content Placeholder 6"/>
          <p:cNvSpPr>
            <a:spLocks noGrp="1"/>
          </p:cNvSpPr>
          <p:nvPr>
            <p:ph idx="1"/>
          </p:nvPr>
        </p:nvSpPr>
        <p:spPr>
          <a:xfrm>
            <a:off x="755576" y="1340768"/>
            <a:ext cx="8229600" cy="4608512"/>
          </a:xfrm>
        </p:spPr>
        <p:txBody>
          <a:bodyPr>
            <a:normAutofit fontScale="92500" lnSpcReduction="10000"/>
          </a:bodyPr>
          <a:lstStyle/>
          <a:p>
            <a:pPr marL="0" indent="0">
              <a:buNone/>
            </a:pPr>
            <a:endParaRPr lang="en-GB" sz="2400" b="1" dirty="0" smtClean="0">
              <a:solidFill>
                <a:schemeClr val="bg1">
                  <a:lumMod val="50000"/>
                </a:schemeClr>
              </a:solidFill>
            </a:endParaRPr>
          </a:p>
          <a:p>
            <a:pPr lvl="1">
              <a:buFont typeface="Courier New" pitchFamily="49" charset="0"/>
              <a:buChar char="o"/>
            </a:pPr>
            <a:r>
              <a:rPr lang="en-GB" sz="2000" dirty="0" smtClean="0"/>
              <a:t>Firefighter to Deputy Fire Chief 1978 – 2011</a:t>
            </a:r>
            <a:br>
              <a:rPr lang="en-GB" sz="2000" dirty="0" smtClean="0"/>
            </a:br>
            <a:endParaRPr lang="en-GB" sz="2000" dirty="0" smtClean="0"/>
          </a:p>
          <a:p>
            <a:pPr lvl="1">
              <a:buFont typeface="Courier New" pitchFamily="49" charset="0"/>
              <a:buChar char="o"/>
            </a:pPr>
            <a:r>
              <a:rPr lang="en-GB" sz="2000" dirty="0" smtClean="0"/>
              <a:t>Led Transformation in Merseyside to Firefighting </a:t>
            </a:r>
            <a:r>
              <a:rPr lang="en-GB" sz="2000" b="1" u="sng" dirty="0" smtClean="0"/>
              <a:t>and</a:t>
            </a:r>
            <a:r>
              <a:rPr lang="en-GB" sz="2000" dirty="0" smtClean="0"/>
              <a:t> Fire Safety</a:t>
            </a:r>
            <a:br>
              <a:rPr lang="en-GB" sz="2000" dirty="0" smtClean="0"/>
            </a:br>
            <a:endParaRPr lang="en-GB" sz="2000" dirty="0" smtClean="0"/>
          </a:p>
          <a:p>
            <a:pPr lvl="1">
              <a:buFont typeface="Courier New" pitchFamily="49" charset="0"/>
              <a:buChar char="o"/>
            </a:pPr>
            <a:r>
              <a:rPr lang="en-GB" sz="2000" dirty="0" smtClean="0"/>
              <a:t>2013 Managing Director Fire Safety Platform – www.firesafetyplatform.org</a:t>
            </a:r>
            <a:br>
              <a:rPr lang="en-GB" sz="2000" dirty="0" smtClean="0"/>
            </a:br>
            <a:endParaRPr lang="en-GB" sz="2000" dirty="0" smtClean="0"/>
          </a:p>
          <a:p>
            <a:pPr lvl="1">
              <a:buFont typeface="Courier New" pitchFamily="49" charset="0"/>
              <a:buChar char="o"/>
            </a:pPr>
            <a:r>
              <a:rPr lang="fr-BE" sz="2000" dirty="0" smtClean="0"/>
              <a:t>Non-profit </a:t>
            </a:r>
            <a:r>
              <a:rPr lang="fr-BE" sz="2000" dirty="0"/>
              <a:t>Association </a:t>
            </a:r>
            <a:r>
              <a:rPr lang="fr-BE" sz="2000" dirty="0" err="1"/>
              <a:t>under</a:t>
            </a:r>
            <a:r>
              <a:rPr lang="fr-BE" sz="2000" dirty="0"/>
              <a:t> </a:t>
            </a:r>
            <a:r>
              <a:rPr lang="fr-BE" sz="2000" dirty="0" err="1"/>
              <a:t>Belgian</a:t>
            </a:r>
            <a:r>
              <a:rPr lang="fr-BE" sz="2000" dirty="0"/>
              <a:t> </a:t>
            </a:r>
            <a:r>
              <a:rPr lang="fr-BE" sz="2000" dirty="0" smtClean="0"/>
              <a:t>Law, </a:t>
            </a:r>
            <a:r>
              <a:rPr lang="fr-BE" sz="2000" dirty="0" err="1" smtClean="0"/>
              <a:t>Registered</a:t>
            </a:r>
            <a:r>
              <a:rPr lang="fr-BE" sz="2000" dirty="0" smtClean="0"/>
              <a:t> Brussels</a:t>
            </a:r>
            <a:br>
              <a:rPr lang="fr-BE" sz="2000" dirty="0" smtClean="0"/>
            </a:br>
            <a:endParaRPr lang="fr-BE" sz="2000" dirty="0" smtClean="0"/>
          </a:p>
          <a:p>
            <a:pPr lvl="1">
              <a:buFont typeface="Courier New" pitchFamily="49" charset="0"/>
              <a:buChar char="o"/>
            </a:pPr>
            <a:r>
              <a:rPr lang="fr-BE" sz="2000" dirty="0" smtClean="0"/>
              <a:t>International </a:t>
            </a:r>
            <a:r>
              <a:rPr lang="fr-BE" sz="2000" dirty="0" err="1" smtClean="0"/>
              <a:t>Fire</a:t>
            </a:r>
            <a:r>
              <a:rPr lang="fr-BE" sz="2000" dirty="0" smtClean="0"/>
              <a:t> </a:t>
            </a:r>
            <a:r>
              <a:rPr lang="fr-BE" sz="2000" dirty="0" err="1" smtClean="0"/>
              <a:t>Safety</a:t>
            </a:r>
            <a:r>
              <a:rPr lang="fr-BE" sz="2000" dirty="0" smtClean="0"/>
              <a:t> </a:t>
            </a:r>
            <a:r>
              <a:rPr lang="fr-BE" sz="2000" dirty="0" err="1" smtClean="0"/>
              <a:t>Campaign</a:t>
            </a:r>
            <a:r>
              <a:rPr lang="fr-BE" sz="2000" dirty="0" smtClean="0"/>
              <a:t> Group</a:t>
            </a:r>
            <a:br>
              <a:rPr lang="fr-BE" sz="2000" dirty="0" smtClean="0"/>
            </a:br>
            <a:endParaRPr lang="fr-BE" sz="2000" dirty="0" smtClean="0"/>
          </a:p>
          <a:p>
            <a:pPr lvl="1">
              <a:buFont typeface="Courier New" pitchFamily="49" charset="0"/>
              <a:buChar char="o"/>
            </a:pPr>
            <a:r>
              <a:rPr lang="fr-BE" sz="2000" dirty="0" smtClean="0"/>
              <a:t>Financial Supporters – </a:t>
            </a:r>
            <a:r>
              <a:rPr lang="fr-BE" sz="2000" dirty="0" err="1" smtClean="0"/>
              <a:t>Albermarle</a:t>
            </a:r>
            <a:r>
              <a:rPr lang="fr-BE" sz="2000" dirty="0" smtClean="0"/>
              <a:t>, </a:t>
            </a:r>
            <a:r>
              <a:rPr lang="fr-BE" sz="2000" dirty="0" err="1" smtClean="0"/>
              <a:t>Busworld</a:t>
            </a:r>
            <a:r>
              <a:rPr lang="fr-BE" sz="2000" dirty="0" smtClean="0"/>
              <a:t>, Chemtura, the Copper Alliance, the </a:t>
            </a:r>
            <a:r>
              <a:rPr lang="fr-BE" sz="2000" dirty="0" err="1" smtClean="0"/>
              <a:t>European</a:t>
            </a:r>
            <a:r>
              <a:rPr lang="fr-BE" sz="2000" dirty="0" smtClean="0"/>
              <a:t> </a:t>
            </a:r>
            <a:r>
              <a:rPr lang="fr-BE" sz="2000" dirty="0" err="1" smtClean="0"/>
              <a:t>Flame</a:t>
            </a:r>
            <a:r>
              <a:rPr lang="fr-BE" sz="2000" dirty="0" smtClean="0"/>
              <a:t> </a:t>
            </a:r>
            <a:r>
              <a:rPr lang="fr-BE" sz="2000" dirty="0" err="1" smtClean="0"/>
              <a:t>Retardants</a:t>
            </a:r>
            <a:r>
              <a:rPr lang="fr-BE" sz="2000" dirty="0" smtClean="0"/>
              <a:t> Association (EFRA), ICL </a:t>
            </a:r>
            <a:r>
              <a:rPr lang="en-GB" sz="2000" dirty="0" smtClean="0"/>
              <a:t>Industrial</a:t>
            </a:r>
            <a:r>
              <a:rPr lang="fr-BE" sz="2000" dirty="0" smtClean="0"/>
              <a:t> </a:t>
            </a:r>
            <a:r>
              <a:rPr lang="fr-BE" sz="2000" dirty="0" err="1" smtClean="0"/>
              <a:t>Products</a:t>
            </a:r>
            <a:r>
              <a:rPr lang="fr-BE" sz="2000" dirty="0"/>
              <a:t> </a:t>
            </a:r>
            <a:r>
              <a:rPr lang="fr-BE" sz="2000" dirty="0" smtClean="0"/>
              <a:t>and Sprue </a:t>
            </a:r>
            <a:r>
              <a:rPr lang="en-GB" sz="2000" noProof="1" smtClean="0"/>
              <a:t>Safety</a:t>
            </a:r>
            <a:r>
              <a:rPr lang="fr-BE" sz="2000" dirty="0" smtClean="0"/>
              <a:t> </a:t>
            </a:r>
            <a:r>
              <a:rPr lang="fr-BE" sz="2000" dirty="0" err="1" smtClean="0"/>
              <a:t>Products</a:t>
            </a:r>
            <a:endParaRPr lang="en-GB" sz="3200" b="1" dirty="0" smtClean="0"/>
          </a:p>
          <a:p>
            <a:endParaRPr lang="en-GB" sz="2400" b="1" dirty="0" smtClean="0">
              <a:solidFill>
                <a:schemeClr val="bg1">
                  <a:lumMod val="50000"/>
                </a:schemeClr>
              </a:solidFill>
            </a:endParaRPr>
          </a:p>
          <a:p>
            <a:pPr marL="712788" lvl="1" indent="-255588">
              <a:buNone/>
            </a:pPr>
            <a:endParaRPr lang="en-GB" sz="2000" dirty="0" smtClean="0"/>
          </a:p>
        </p:txBody>
      </p:sp>
      <p:sp>
        <p:nvSpPr>
          <p:cNvPr id="4" name="Rectangle 3"/>
          <p:cNvSpPr/>
          <p:nvPr/>
        </p:nvSpPr>
        <p:spPr>
          <a:xfrm>
            <a:off x="125976" y="6418272"/>
            <a:ext cx="8901284" cy="332656"/>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Tree>
    <p:extLst>
      <p:ext uri="{BB962C8B-B14F-4D97-AF65-F5344CB8AC3E}">
        <p14:creationId xmlns:p14="http://schemas.microsoft.com/office/powerpoint/2010/main" val="1465804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00"/>
            <a:ext cx="7772400" cy="1470025"/>
          </a:xfrm>
        </p:spPr>
        <p:txBody>
          <a:bodyPr/>
          <a:lstStyle/>
          <a:p>
            <a:r>
              <a:rPr lang="en-US" b="1" smtClean="0">
                <a:solidFill>
                  <a:schemeClr val="accent6"/>
                </a:solidFill>
              </a:rPr>
              <a:t>Fire Safety Platform</a:t>
            </a:r>
            <a:endParaRPr lang="en-GB" b="1">
              <a:solidFill>
                <a:schemeClr val="accent6"/>
              </a:solidFill>
            </a:endParaRPr>
          </a:p>
        </p:txBody>
      </p:sp>
      <p:sp>
        <p:nvSpPr>
          <p:cNvPr id="6" name="TextBox 5"/>
          <p:cNvSpPr txBox="1"/>
          <p:nvPr/>
        </p:nvSpPr>
        <p:spPr>
          <a:xfrm>
            <a:off x="251520" y="984785"/>
            <a:ext cx="8712967" cy="5324535"/>
          </a:xfrm>
          <a:prstGeom prst="rect">
            <a:avLst/>
          </a:prstGeom>
          <a:noFill/>
        </p:spPr>
        <p:txBody>
          <a:bodyPr wrap="square" rtlCol="0">
            <a:spAutoFit/>
          </a:bodyPr>
          <a:lstStyle/>
          <a:p>
            <a:pPr eaLnBrk="0" fontAlgn="base" hangingPunct="0">
              <a:spcBef>
                <a:spcPct val="0"/>
              </a:spcBef>
              <a:spcAft>
                <a:spcPct val="0"/>
              </a:spcAft>
            </a:pPr>
            <a:r>
              <a:rPr lang="en-GB" sz="2000" dirty="0" smtClean="0">
                <a:solidFill>
                  <a:prstClr val="black"/>
                </a:solidFill>
                <a:latin typeface="Arial" panose="020B0604020202020204" pitchFamily="34" charset="0"/>
              </a:rPr>
              <a:t>Fire </a:t>
            </a:r>
            <a:r>
              <a:rPr lang="en-GB" sz="2000" dirty="0">
                <a:solidFill>
                  <a:prstClr val="black"/>
                </a:solidFill>
                <a:latin typeface="Arial" panose="020B0604020202020204" pitchFamily="34" charset="0"/>
              </a:rPr>
              <a:t>Safety Platform exists because thousands of people die or are injured in fires (mainly in the home) and most of these deaths and injuries are preventable</a:t>
            </a:r>
            <a:r>
              <a:rPr lang="en-GB" sz="2000" dirty="0" smtClean="0">
                <a:solidFill>
                  <a:prstClr val="black"/>
                </a:solidFill>
                <a:latin typeface="Arial" panose="020B0604020202020204" pitchFamily="34" charset="0"/>
              </a:rPr>
              <a:t>.</a:t>
            </a:r>
          </a:p>
          <a:p>
            <a:pPr eaLnBrk="0" fontAlgn="base" hangingPunct="0">
              <a:spcBef>
                <a:spcPct val="0"/>
              </a:spcBef>
              <a:spcAft>
                <a:spcPct val="0"/>
              </a:spcAft>
            </a:pPr>
            <a:r>
              <a:rPr lang="en-GB" sz="2000" dirty="0" smtClean="0">
                <a:solidFill>
                  <a:prstClr val="black"/>
                </a:solidFill>
                <a:latin typeface="Arial" panose="020B0604020202020204" pitchFamily="34" charset="0"/>
              </a:rPr>
              <a:t>Fire </a:t>
            </a:r>
            <a:r>
              <a:rPr lang="en-GB" sz="2000" dirty="0">
                <a:solidFill>
                  <a:prstClr val="black"/>
                </a:solidFill>
                <a:latin typeface="Arial" panose="020B0604020202020204" pitchFamily="34" charset="0"/>
              </a:rPr>
              <a:t>discriminates; it </a:t>
            </a:r>
            <a:r>
              <a:rPr lang="en-GB" sz="2000" dirty="0" smtClean="0">
                <a:solidFill>
                  <a:prstClr val="black"/>
                </a:solidFill>
                <a:latin typeface="Arial" panose="020B0604020202020204" pitchFamily="34" charset="0"/>
              </a:rPr>
              <a:t> targets the old and the poor</a:t>
            </a:r>
            <a:endParaRPr lang="en-GB" sz="2000" dirty="0">
              <a:solidFill>
                <a:prstClr val="black"/>
              </a:solidFill>
              <a:latin typeface="Arial" panose="020B0604020202020204" pitchFamily="34" charset="0"/>
            </a:endParaRPr>
          </a:p>
          <a:p>
            <a:pPr eaLnBrk="0" fontAlgn="base" hangingPunct="0">
              <a:spcBef>
                <a:spcPct val="0"/>
              </a:spcBef>
              <a:spcAft>
                <a:spcPct val="0"/>
              </a:spcAft>
            </a:pPr>
            <a:r>
              <a:rPr lang="en-GB" sz="2000" dirty="0">
                <a:solidFill>
                  <a:prstClr val="black"/>
                </a:solidFill>
                <a:latin typeface="Arial" panose="020B0604020202020204" pitchFamily="34" charset="0"/>
              </a:rPr>
              <a:t> </a:t>
            </a:r>
          </a:p>
          <a:p>
            <a:pPr eaLnBrk="0" fontAlgn="base" hangingPunct="0">
              <a:spcBef>
                <a:spcPct val="0"/>
              </a:spcBef>
              <a:spcAft>
                <a:spcPct val="0"/>
              </a:spcAft>
            </a:pPr>
            <a:r>
              <a:rPr lang="en-GB" sz="2000" dirty="0">
                <a:solidFill>
                  <a:prstClr val="black"/>
                </a:solidFill>
                <a:latin typeface="Arial" panose="020B0604020202020204" pitchFamily="34" charset="0"/>
              </a:rPr>
              <a:t>Fire Safety Platform aim to improve conditions in 4 main ways:</a:t>
            </a:r>
          </a:p>
          <a:p>
            <a:pPr eaLnBrk="0" fontAlgn="base" hangingPunct="0">
              <a:spcBef>
                <a:spcPct val="0"/>
              </a:spcBef>
              <a:spcAft>
                <a:spcPct val="0"/>
              </a:spcAft>
            </a:pPr>
            <a:r>
              <a:rPr lang="en-GB" sz="2000" dirty="0">
                <a:solidFill>
                  <a:prstClr val="black"/>
                </a:solidFill>
                <a:latin typeface="Arial" panose="020B0604020202020204" pitchFamily="34" charset="0"/>
              </a:rPr>
              <a:t> </a:t>
            </a:r>
          </a:p>
          <a:p>
            <a:pPr eaLnBrk="0" fontAlgn="base" hangingPunct="0">
              <a:spcBef>
                <a:spcPct val="0"/>
              </a:spcBef>
              <a:spcAft>
                <a:spcPct val="0"/>
              </a:spcAft>
              <a:buFont typeface="Arial" pitchFamily="34" charset="0"/>
              <a:buChar char="•"/>
            </a:pPr>
            <a:r>
              <a:rPr lang="en-GB" sz="2000" dirty="0">
                <a:solidFill>
                  <a:prstClr val="black"/>
                </a:solidFill>
                <a:latin typeface="Arial" panose="020B0604020202020204" pitchFamily="34" charset="0"/>
              </a:rPr>
              <a:t>Raise awareness of fire deaths and injuries</a:t>
            </a:r>
          </a:p>
          <a:p>
            <a:pPr eaLnBrk="0" fontAlgn="base" hangingPunct="0">
              <a:spcBef>
                <a:spcPct val="0"/>
              </a:spcBef>
              <a:spcAft>
                <a:spcPct val="0"/>
              </a:spcAft>
              <a:buFont typeface="Arial" pitchFamily="34" charset="0"/>
              <a:buChar char="•"/>
            </a:pPr>
            <a:r>
              <a:rPr lang="en-GB" sz="2000" dirty="0">
                <a:solidFill>
                  <a:prstClr val="black"/>
                </a:solidFill>
                <a:latin typeface="Arial" panose="020B0604020202020204" pitchFamily="34" charset="0"/>
              </a:rPr>
              <a:t>Make the case that it is the most vulnerable in the community who are at the most risk</a:t>
            </a:r>
          </a:p>
          <a:p>
            <a:pPr eaLnBrk="0" fontAlgn="base" hangingPunct="0">
              <a:spcBef>
                <a:spcPct val="0"/>
              </a:spcBef>
              <a:spcAft>
                <a:spcPct val="0"/>
              </a:spcAft>
              <a:buFont typeface="Arial" pitchFamily="34" charset="0"/>
              <a:buChar char="•"/>
            </a:pPr>
            <a:r>
              <a:rPr lang="en-GB" sz="2000" dirty="0">
                <a:solidFill>
                  <a:prstClr val="black"/>
                </a:solidFill>
                <a:latin typeface="Arial" panose="020B0604020202020204" pitchFamily="34" charset="0"/>
              </a:rPr>
              <a:t>Campaign for changes that reduce risk from fire both for individuals and those sent to fight the fire</a:t>
            </a:r>
          </a:p>
          <a:p>
            <a:pPr eaLnBrk="0" fontAlgn="base" hangingPunct="0">
              <a:spcBef>
                <a:spcPct val="0"/>
              </a:spcBef>
              <a:spcAft>
                <a:spcPct val="0"/>
              </a:spcAft>
              <a:buFont typeface="Arial" pitchFamily="34" charset="0"/>
              <a:buChar char="•"/>
            </a:pPr>
            <a:r>
              <a:rPr lang="en-GB" sz="2000" dirty="0">
                <a:solidFill>
                  <a:prstClr val="black"/>
                </a:solidFill>
                <a:latin typeface="Arial" panose="020B0604020202020204" pitchFamily="34" charset="0"/>
              </a:rPr>
              <a:t>Create an international network of those who share our ambitions</a:t>
            </a:r>
          </a:p>
          <a:p>
            <a:pPr eaLnBrk="0" fontAlgn="base" hangingPunct="0">
              <a:spcBef>
                <a:spcPct val="0"/>
              </a:spcBef>
              <a:spcAft>
                <a:spcPct val="0"/>
              </a:spcAft>
            </a:pPr>
            <a:r>
              <a:rPr lang="en-GB" sz="2000" dirty="0">
                <a:solidFill>
                  <a:prstClr val="black"/>
                </a:solidFill>
                <a:latin typeface="Arial" panose="020B0604020202020204" pitchFamily="34" charset="0"/>
              </a:rPr>
              <a:t> </a:t>
            </a:r>
          </a:p>
          <a:p>
            <a:pPr eaLnBrk="0" fontAlgn="base" hangingPunct="0">
              <a:spcBef>
                <a:spcPct val="0"/>
              </a:spcBef>
              <a:spcAft>
                <a:spcPct val="0"/>
              </a:spcAft>
            </a:pPr>
            <a:r>
              <a:rPr lang="en-GB" sz="2000" dirty="0">
                <a:solidFill>
                  <a:prstClr val="black"/>
                </a:solidFill>
                <a:latin typeface="Arial" panose="020B0604020202020204" pitchFamily="34" charset="0"/>
              </a:rPr>
              <a:t>The main beneficiaries of our work are individuals and families.  We assist by reducing risk from fire and by targeting our efforts on those most at risk we contribute to efforts to reduce inequality.</a:t>
            </a:r>
          </a:p>
          <a:p>
            <a:pPr eaLnBrk="0" fontAlgn="base" hangingPunct="0">
              <a:spcBef>
                <a:spcPct val="0"/>
              </a:spcBef>
              <a:spcAft>
                <a:spcPct val="0"/>
              </a:spcAft>
              <a:buFont typeface="Arial" pitchFamily="34" charset="0"/>
              <a:buChar char="•"/>
            </a:pPr>
            <a:endParaRPr lang="en-GB" sz="2000" dirty="0">
              <a:solidFill>
                <a:prstClr val="black"/>
              </a:solidFill>
              <a:latin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Tree>
    <p:extLst>
      <p:ext uri="{BB962C8B-B14F-4D97-AF65-F5344CB8AC3E}">
        <p14:creationId xmlns:p14="http://schemas.microsoft.com/office/powerpoint/2010/main" val="2422347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chip 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052513"/>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8" descr="cigarette p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41588"/>
            <a:ext cx="889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4" descr="whis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365625"/>
            <a:ext cx="104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0" descr="zimmer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076700"/>
            <a:ext cx="863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2" descr="med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2781300"/>
            <a:ext cx="96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9"/>
          <p:cNvSpPr>
            <a:spLocks noChangeArrowheads="1"/>
          </p:cNvSpPr>
          <p:nvPr/>
        </p:nvSpPr>
        <p:spPr bwMode="auto">
          <a:xfrm>
            <a:off x="3563938" y="884238"/>
            <a:ext cx="19081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FFFF00"/>
                </a:solidFill>
                <a:latin typeface="Arial" panose="020B0604020202020204" pitchFamily="34" charset="0"/>
              </a:defRPr>
            </a:lvl1pPr>
            <a:lvl2pPr marL="742950" indent="-285750">
              <a:spcBef>
                <a:spcPct val="20000"/>
              </a:spcBef>
              <a:buChar char="–"/>
              <a:defRPr sz="2800" b="1">
                <a:solidFill>
                  <a:srgbClr val="FFFF00"/>
                </a:solidFill>
                <a:latin typeface="Arial" panose="020B0604020202020204" pitchFamily="34" charset="0"/>
              </a:defRPr>
            </a:lvl2pPr>
            <a:lvl3pPr marL="1143000" indent="-228600">
              <a:spcBef>
                <a:spcPct val="20000"/>
              </a:spcBef>
              <a:buChar char="•"/>
              <a:defRPr sz="2400" b="1">
                <a:solidFill>
                  <a:srgbClr val="FFFF00"/>
                </a:solidFill>
                <a:latin typeface="Arial" panose="020B0604020202020204" pitchFamily="34" charset="0"/>
              </a:defRPr>
            </a:lvl3pPr>
            <a:lvl4pPr marL="1600200" indent="-228600">
              <a:spcBef>
                <a:spcPct val="20000"/>
              </a:spcBef>
              <a:buChar char="–"/>
              <a:defRPr sz="2000" b="1">
                <a:solidFill>
                  <a:srgbClr val="FFFF00"/>
                </a:solidFill>
                <a:latin typeface="Arial" panose="020B0604020202020204" pitchFamily="34" charset="0"/>
              </a:defRPr>
            </a:lvl4pPr>
            <a:lvl5pPr marL="2057400" indent="-228600">
              <a:spcBef>
                <a:spcPct val="20000"/>
              </a:spcBef>
              <a:buChar char="»"/>
              <a:defRPr sz="2000" b="1">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FFFF00"/>
                </a:solidFill>
                <a:latin typeface="Arial" panose="020B0604020202020204" pitchFamily="34" charset="0"/>
              </a:defRPr>
            </a:lvl9pPr>
          </a:lstStyle>
          <a:p>
            <a:pPr eaLnBrk="1" hangingPunct="1">
              <a:spcBef>
                <a:spcPct val="50000"/>
              </a:spcBef>
              <a:buFontTx/>
              <a:buNone/>
            </a:pPr>
            <a:r>
              <a:rPr lang="en-GB" sz="1800">
                <a:solidFill>
                  <a:schemeClr val="tx1"/>
                </a:solidFill>
              </a:rPr>
              <a:t>Often already known to services – refuses help &amp; support</a:t>
            </a:r>
            <a:endParaRPr lang="en-US" sz="1800">
              <a:solidFill>
                <a:schemeClr val="tx1"/>
              </a:solidFill>
            </a:endParaRPr>
          </a:p>
        </p:txBody>
      </p:sp>
      <p:sp>
        <p:nvSpPr>
          <p:cNvPr id="41992" name="Rectangle 10"/>
          <p:cNvSpPr>
            <a:spLocks noChangeArrowheads="1"/>
          </p:cNvSpPr>
          <p:nvPr/>
        </p:nvSpPr>
        <p:spPr bwMode="auto">
          <a:xfrm>
            <a:off x="2016125" y="1557338"/>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rgbClr val="FFFF00"/>
                </a:solidFill>
                <a:latin typeface="Arial" panose="020B0604020202020204" pitchFamily="34" charset="0"/>
              </a:defRPr>
            </a:lvl1pPr>
            <a:lvl2pPr marL="742950" indent="-285750">
              <a:spcBef>
                <a:spcPct val="20000"/>
              </a:spcBef>
              <a:buChar char="–"/>
              <a:defRPr sz="2800" b="1">
                <a:solidFill>
                  <a:srgbClr val="FFFF00"/>
                </a:solidFill>
                <a:latin typeface="Arial" panose="020B0604020202020204" pitchFamily="34" charset="0"/>
              </a:defRPr>
            </a:lvl2pPr>
            <a:lvl3pPr marL="1143000" indent="-228600">
              <a:spcBef>
                <a:spcPct val="20000"/>
              </a:spcBef>
              <a:buChar char="•"/>
              <a:defRPr sz="2400" b="1">
                <a:solidFill>
                  <a:srgbClr val="FFFF00"/>
                </a:solidFill>
                <a:latin typeface="Arial" panose="020B0604020202020204" pitchFamily="34" charset="0"/>
              </a:defRPr>
            </a:lvl3pPr>
            <a:lvl4pPr marL="1600200" indent="-228600">
              <a:spcBef>
                <a:spcPct val="20000"/>
              </a:spcBef>
              <a:buChar char="–"/>
              <a:defRPr sz="2000" b="1">
                <a:solidFill>
                  <a:srgbClr val="FFFF00"/>
                </a:solidFill>
                <a:latin typeface="Arial" panose="020B0604020202020204" pitchFamily="34" charset="0"/>
              </a:defRPr>
            </a:lvl4pPr>
            <a:lvl5pPr marL="2057400" indent="-228600">
              <a:spcBef>
                <a:spcPct val="20000"/>
              </a:spcBef>
              <a:buChar char="»"/>
              <a:defRPr sz="2000" b="1">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FFFF00"/>
                </a:solidFill>
                <a:latin typeface="Arial" panose="020B0604020202020204" pitchFamily="34" charset="0"/>
              </a:defRPr>
            </a:lvl9pPr>
          </a:lstStyle>
          <a:p>
            <a:pPr eaLnBrk="1" hangingPunct="1">
              <a:spcBef>
                <a:spcPct val="50000"/>
              </a:spcBef>
              <a:buFontTx/>
              <a:buNone/>
            </a:pPr>
            <a:r>
              <a:rPr lang="en-GB" sz="1800">
                <a:solidFill>
                  <a:schemeClr val="tx1"/>
                </a:solidFill>
              </a:rPr>
              <a:t>cooking</a:t>
            </a:r>
            <a:endParaRPr lang="en-US" sz="1800">
              <a:solidFill>
                <a:schemeClr val="tx1"/>
              </a:solidFill>
            </a:endParaRPr>
          </a:p>
        </p:txBody>
      </p:sp>
      <p:sp>
        <p:nvSpPr>
          <p:cNvPr id="41993" name="Rectangle 11"/>
          <p:cNvSpPr>
            <a:spLocks noChangeArrowheads="1"/>
          </p:cNvSpPr>
          <p:nvPr/>
        </p:nvSpPr>
        <p:spPr bwMode="auto">
          <a:xfrm>
            <a:off x="1692275" y="2852738"/>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rgbClr val="FFFF00"/>
                </a:solidFill>
                <a:latin typeface="Arial" panose="020B0604020202020204" pitchFamily="34" charset="0"/>
              </a:defRPr>
            </a:lvl1pPr>
            <a:lvl2pPr marL="742950" indent="-285750">
              <a:spcBef>
                <a:spcPct val="20000"/>
              </a:spcBef>
              <a:buChar char="–"/>
              <a:defRPr sz="2800" b="1">
                <a:solidFill>
                  <a:srgbClr val="FFFF00"/>
                </a:solidFill>
                <a:latin typeface="Arial" panose="020B0604020202020204" pitchFamily="34" charset="0"/>
              </a:defRPr>
            </a:lvl2pPr>
            <a:lvl3pPr marL="1143000" indent="-228600">
              <a:spcBef>
                <a:spcPct val="20000"/>
              </a:spcBef>
              <a:buChar char="•"/>
              <a:defRPr sz="2400" b="1">
                <a:solidFill>
                  <a:srgbClr val="FFFF00"/>
                </a:solidFill>
                <a:latin typeface="Arial" panose="020B0604020202020204" pitchFamily="34" charset="0"/>
              </a:defRPr>
            </a:lvl3pPr>
            <a:lvl4pPr marL="1600200" indent="-228600">
              <a:spcBef>
                <a:spcPct val="20000"/>
              </a:spcBef>
              <a:buChar char="–"/>
              <a:defRPr sz="2000" b="1">
                <a:solidFill>
                  <a:srgbClr val="FFFF00"/>
                </a:solidFill>
                <a:latin typeface="Arial" panose="020B0604020202020204" pitchFamily="34" charset="0"/>
              </a:defRPr>
            </a:lvl4pPr>
            <a:lvl5pPr marL="2057400" indent="-228600">
              <a:spcBef>
                <a:spcPct val="20000"/>
              </a:spcBef>
              <a:buChar char="»"/>
              <a:defRPr sz="2000" b="1">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FFFF00"/>
                </a:solidFill>
                <a:latin typeface="Arial" panose="020B0604020202020204" pitchFamily="34" charset="0"/>
              </a:defRPr>
            </a:lvl9pPr>
          </a:lstStyle>
          <a:p>
            <a:pPr eaLnBrk="1" hangingPunct="1">
              <a:spcBef>
                <a:spcPct val="50000"/>
              </a:spcBef>
              <a:buFontTx/>
              <a:buNone/>
            </a:pPr>
            <a:r>
              <a:rPr lang="en-GB" sz="1800">
                <a:solidFill>
                  <a:schemeClr val="tx1"/>
                </a:solidFill>
              </a:rPr>
              <a:t>smoking</a:t>
            </a:r>
            <a:endParaRPr lang="en-US" sz="1800">
              <a:solidFill>
                <a:schemeClr val="tx1"/>
              </a:solidFill>
            </a:endParaRPr>
          </a:p>
        </p:txBody>
      </p:sp>
      <p:sp>
        <p:nvSpPr>
          <p:cNvPr id="41994" name="Rectangle 12"/>
          <p:cNvSpPr>
            <a:spLocks noChangeArrowheads="1"/>
          </p:cNvSpPr>
          <p:nvPr/>
        </p:nvSpPr>
        <p:spPr bwMode="auto">
          <a:xfrm>
            <a:off x="2124075" y="4718050"/>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rgbClr val="FFFF00"/>
                </a:solidFill>
                <a:latin typeface="Arial" panose="020B0604020202020204" pitchFamily="34" charset="0"/>
              </a:defRPr>
            </a:lvl1pPr>
            <a:lvl2pPr marL="742950" indent="-285750">
              <a:spcBef>
                <a:spcPct val="20000"/>
              </a:spcBef>
              <a:buChar char="–"/>
              <a:defRPr sz="2800" b="1">
                <a:solidFill>
                  <a:srgbClr val="FFFF00"/>
                </a:solidFill>
                <a:latin typeface="Arial" panose="020B0604020202020204" pitchFamily="34" charset="0"/>
              </a:defRPr>
            </a:lvl2pPr>
            <a:lvl3pPr marL="1143000" indent="-228600">
              <a:spcBef>
                <a:spcPct val="20000"/>
              </a:spcBef>
              <a:buChar char="•"/>
              <a:defRPr sz="2400" b="1">
                <a:solidFill>
                  <a:srgbClr val="FFFF00"/>
                </a:solidFill>
                <a:latin typeface="Arial" panose="020B0604020202020204" pitchFamily="34" charset="0"/>
              </a:defRPr>
            </a:lvl3pPr>
            <a:lvl4pPr marL="1600200" indent="-228600">
              <a:spcBef>
                <a:spcPct val="20000"/>
              </a:spcBef>
              <a:buChar char="–"/>
              <a:defRPr sz="2000" b="1">
                <a:solidFill>
                  <a:srgbClr val="FFFF00"/>
                </a:solidFill>
                <a:latin typeface="Arial" panose="020B0604020202020204" pitchFamily="34" charset="0"/>
              </a:defRPr>
            </a:lvl4pPr>
            <a:lvl5pPr marL="2057400" indent="-228600">
              <a:spcBef>
                <a:spcPct val="20000"/>
              </a:spcBef>
              <a:buChar char="»"/>
              <a:defRPr sz="2000" b="1">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FFFF00"/>
                </a:solidFill>
                <a:latin typeface="Arial" panose="020B0604020202020204" pitchFamily="34" charset="0"/>
              </a:defRPr>
            </a:lvl9pPr>
          </a:lstStyle>
          <a:p>
            <a:pPr eaLnBrk="1" hangingPunct="1">
              <a:spcBef>
                <a:spcPct val="0"/>
              </a:spcBef>
              <a:buFontTx/>
              <a:buNone/>
            </a:pPr>
            <a:r>
              <a:rPr lang="en-GB" sz="1800">
                <a:solidFill>
                  <a:schemeClr val="tx1"/>
                </a:solidFill>
              </a:rPr>
              <a:t>alcohol</a:t>
            </a:r>
            <a:endParaRPr lang="en-US" sz="1800">
              <a:solidFill>
                <a:schemeClr val="tx1"/>
              </a:solidFill>
            </a:endParaRPr>
          </a:p>
        </p:txBody>
      </p:sp>
      <p:sp>
        <p:nvSpPr>
          <p:cNvPr id="41995" name="Rectangle 13"/>
          <p:cNvSpPr>
            <a:spLocks noChangeArrowheads="1"/>
          </p:cNvSpPr>
          <p:nvPr/>
        </p:nvSpPr>
        <p:spPr bwMode="auto">
          <a:xfrm>
            <a:off x="3492500" y="5367338"/>
            <a:ext cx="170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rgbClr val="FFFF00"/>
                </a:solidFill>
                <a:latin typeface="Arial" panose="020B0604020202020204" pitchFamily="34" charset="0"/>
              </a:defRPr>
            </a:lvl1pPr>
            <a:lvl2pPr marL="742950" indent="-285750">
              <a:spcBef>
                <a:spcPct val="20000"/>
              </a:spcBef>
              <a:buChar char="–"/>
              <a:defRPr sz="2800" b="1">
                <a:solidFill>
                  <a:srgbClr val="FFFF00"/>
                </a:solidFill>
                <a:latin typeface="Arial" panose="020B0604020202020204" pitchFamily="34" charset="0"/>
              </a:defRPr>
            </a:lvl2pPr>
            <a:lvl3pPr marL="1143000" indent="-228600">
              <a:spcBef>
                <a:spcPct val="20000"/>
              </a:spcBef>
              <a:buChar char="•"/>
              <a:defRPr sz="2400" b="1">
                <a:solidFill>
                  <a:srgbClr val="FFFF00"/>
                </a:solidFill>
                <a:latin typeface="Arial" panose="020B0604020202020204" pitchFamily="34" charset="0"/>
              </a:defRPr>
            </a:lvl3pPr>
            <a:lvl4pPr marL="1600200" indent="-228600">
              <a:spcBef>
                <a:spcPct val="20000"/>
              </a:spcBef>
              <a:buChar char="–"/>
              <a:defRPr sz="2000" b="1">
                <a:solidFill>
                  <a:srgbClr val="FFFF00"/>
                </a:solidFill>
                <a:latin typeface="Arial" panose="020B0604020202020204" pitchFamily="34" charset="0"/>
              </a:defRPr>
            </a:lvl4pPr>
            <a:lvl5pPr marL="2057400" indent="-228600">
              <a:spcBef>
                <a:spcPct val="20000"/>
              </a:spcBef>
              <a:buChar char="»"/>
              <a:defRPr sz="2000" b="1">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FFFF00"/>
                </a:solidFill>
                <a:latin typeface="Arial" panose="020B0604020202020204" pitchFamily="34" charset="0"/>
              </a:defRPr>
            </a:lvl9pPr>
          </a:lstStyle>
          <a:p>
            <a:pPr eaLnBrk="1" hangingPunct="1">
              <a:spcBef>
                <a:spcPct val="50000"/>
              </a:spcBef>
              <a:buFontTx/>
              <a:buNone/>
            </a:pPr>
            <a:r>
              <a:rPr lang="en-GB" sz="1800">
                <a:solidFill>
                  <a:schemeClr val="tx1"/>
                </a:solidFill>
              </a:rPr>
              <a:t>LIVES ALONE</a:t>
            </a:r>
          </a:p>
        </p:txBody>
      </p:sp>
      <p:sp>
        <p:nvSpPr>
          <p:cNvPr id="41996" name="Rectangle 14"/>
          <p:cNvSpPr>
            <a:spLocks noChangeArrowheads="1"/>
          </p:cNvSpPr>
          <p:nvPr/>
        </p:nvSpPr>
        <p:spPr bwMode="auto">
          <a:xfrm>
            <a:off x="6732588" y="2708275"/>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rgbClr val="FFFF00"/>
                </a:solidFill>
                <a:latin typeface="Arial" panose="020B0604020202020204" pitchFamily="34" charset="0"/>
              </a:defRPr>
            </a:lvl1pPr>
            <a:lvl2pPr marL="742950" indent="-285750">
              <a:spcBef>
                <a:spcPct val="20000"/>
              </a:spcBef>
              <a:buChar char="–"/>
              <a:defRPr sz="2800" b="1">
                <a:solidFill>
                  <a:srgbClr val="FFFF00"/>
                </a:solidFill>
                <a:latin typeface="Arial" panose="020B0604020202020204" pitchFamily="34" charset="0"/>
              </a:defRPr>
            </a:lvl2pPr>
            <a:lvl3pPr marL="1143000" indent="-228600">
              <a:spcBef>
                <a:spcPct val="20000"/>
              </a:spcBef>
              <a:buChar char="•"/>
              <a:defRPr sz="2400" b="1">
                <a:solidFill>
                  <a:srgbClr val="FFFF00"/>
                </a:solidFill>
                <a:latin typeface="Arial" panose="020B0604020202020204" pitchFamily="34" charset="0"/>
              </a:defRPr>
            </a:lvl3pPr>
            <a:lvl4pPr marL="1600200" indent="-228600">
              <a:spcBef>
                <a:spcPct val="20000"/>
              </a:spcBef>
              <a:buChar char="–"/>
              <a:defRPr sz="2000" b="1">
                <a:solidFill>
                  <a:srgbClr val="FFFF00"/>
                </a:solidFill>
                <a:latin typeface="Arial" panose="020B0604020202020204" pitchFamily="34" charset="0"/>
              </a:defRPr>
            </a:lvl4pPr>
            <a:lvl5pPr marL="2057400" indent="-228600">
              <a:spcBef>
                <a:spcPct val="20000"/>
              </a:spcBef>
              <a:buChar char="»"/>
              <a:defRPr sz="2000" b="1">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FFFF00"/>
                </a:solidFill>
                <a:latin typeface="Arial" panose="020B0604020202020204" pitchFamily="34" charset="0"/>
              </a:defRPr>
            </a:lvl9pPr>
          </a:lstStyle>
          <a:p>
            <a:pPr eaLnBrk="1" hangingPunct="1">
              <a:spcBef>
                <a:spcPct val="50000"/>
              </a:spcBef>
              <a:buFontTx/>
              <a:buNone/>
            </a:pPr>
            <a:r>
              <a:rPr lang="en-GB" sz="1800">
                <a:solidFill>
                  <a:schemeClr val="tx1"/>
                </a:solidFill>
              </a:rPr>
              <a:t>medication</a:t>
            </a:r>
          </a:p>
        </p:txBody>
      </p:sp>
      <p:sp>
        <p:nvSpPr>
          <p:cNvPr id="41997" name="Rectangle 15"/>
          <p:cNvSpPr>
            <a:spLocks noChangeArrowheads="1"/>
          </p:cNvSpPr>
          <p:nvPr/>
        </p:nvSpPr>
        <p:spPr bwMode="auto">
          <a:xfrm>
            <a:off x="6732588" y="4083050"/>
            <a:ext cx="1439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FFFF00"/>
                </a:solidFill>
                <a:latin typeface="Arial" panose="020B0604020202020204" pitchFamily="34" charset="0"/>
              </a:defRPr>
            </a:lvl1pPr>
            <a:lvl2pPr marL="742950" indent="-285750">
              <a:spcBef>
                <a:spcPct val="20000"/>
              </a:spcBef>
              <a:buChar char="–"/>
              <a:defRPr sz="2800" b="1">
                <a:solidFill>
                  <a:srgbClr val="FFFF00"/>
                </a:solidFill>
                <a:latin typeface="Arial" panose="020B0604020202020204" pitchFamily="34" charset="0"/>
              </a:defRPr>
            </a:lvl2pPr>
            <a:lvl3pPr marL="1143000" indent="-228600">
              <a:spcBef>
                <a:spcPct val="20000"/>
              </a:spcBef>
              <a:buChar char="•"/>
              <a:defRPr sz="2400" b="1">
                <a:solidFill>
                  <a:srgbClr val="FFFF00"/>
                </a:solidFill>
                <a:latin typeface="Arial" panose="020B0604020202020204" pitchFamily="34" charset="0"/>
              </a:defRPr>
            </a:lvl3pPr>
            <a:lvl4pPr marL="1600200" indent="-228600">
              <a:spcBef>
                <a:spcPct val="20000"/>
              </a:spcBef>
              <a:buChar char="–"/>
              <a:defRPr sz="2000" b="1">
                <a:solidFill>
                  <a:srgbClr val="FFFF00"/>
                </a:solidFill>
                <a:latin typeface="Arial" panose="020B0604020202020204" pitchFamily="34" charset="0"/>
              </a:defRPr>
            </a:lvl4pPr>
            <a:lvl5pPr marL="2057400" indent="-228600">
              <a:spcBef>
                <a:spcPct val="20000"/>
              </a:spcBef>
              <a:buChar char="»"/>
              <a:defRPr sz="2000" b="1">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FFFF00"/>
                </a:solidFill>
                <a:latin typeface="Arial" panose="020B0604020202020204" pitchFamily="34" charset="0"/>
              </a:defRPr>
            </a:lvl9pPr>
          </a:lstStyle>
          <a:p>
            <a:pPr eaLnBrk="1" hangingPunct="1">
              <a:spcBef>
                <a:spcPct val="0"/>
              </a:spcBef>
              <a:buFontTx/>
              <a:buNone/>
            </a:pPr>
            <a:r>
              <a:rPr lang="en-GB" sz="1800">
                <a:solidFill>
                  <a:schemeClr val="tx1"/>
                </a:solidFill>
              </a:rPr>
              <a:t>Mobility difficulties</a:t>
            </a:r>
          </a:p>
        </p:txBody>
      </p:sp>
      <p:pic>
        <p:nvPicPr>
          <p:cNvPr id="41998" name="Picture 46" descr="CAAPI1G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0" y="1052513"/>
            <a:ext cx="10001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47" descr="imag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275" y="3860800"/>
            <a:ext cx="9017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Text Box 48"/>
          <p:cNvSpPr txBox="1">
            <a:spLocks noChangeArrowheads="1"/>
          </p:cNvSpPr>
          <p:nvPr/>
        </p:nvSpPr>
        <p:spPr bwMode="auto">
          <a:xfrm>
            <a:off x="2992438" y="2349500"/>
            <a:ext cx="2227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FFFF00"/>
                </a:solidFill>
                <a:latin typeface="Arial" panose="020B0604020202020204" pitchFamily="34" charset="0"/>
              </a:defRPr>
            </a:lvl1pPr>
            <a:lvl2pPr marL="742950" indent="-285750">
              <a:spcBef>
                <a:spcPct val="20000"/>
              </a:spcBef>
              <a:buChar char="–"/>
              <a:defRPr sz="2800" b="1">
                <a:solidFill>
                  <a:srgbClr val="FFFF00"/>
                </a:solidFill>
                <a:latin typeface="Arial" panose="020B0604020202020204" pitchFamily="34" charset="0"/>
              </a:defRPr>
            </a:lvl2pPr>
            <a:lvl3pPr marL="1143000" indent="-228600">
              <a:spcBef>
                <a:spcPct val="20000"/>
              </a:spcBef>
              <a:buChar char="•"/>
              <a:defRPr sz="2400" b="1">
                <a:solidFill>
                  <a:srgbClr val="FFFF00"/>
                </a:solidFill>
                <a:latin typeface="Arial" panose="020B0604020202020204" pitchFamily="34" charset="0"/>
              </a:defRPr>
            </a:lvl3pPr>
            <a:lvl4pPr marL="1600200" indent="-228600">
              <a:spcBef>
                <a:spcPct val="20000"/>
              </a:spcBef>
              <a:buChar char="–"/>
              <a:defRPr sz="2000" b="1">
                <a:solidFill>
                  <a:srgbClr val="FFFF00"/>
                </a:solidFill>
                <a:latin typeface="Arial" panose="020B0604020202020204" pitchFamily="34" charset="0"/>
              </a:defRPr>
            </a:lvl4pPr>
            <a:lvl5pPr marL="2057400" indent="-228600">
              <a:spcBef>
                <a:spcPct val="20000"/>
              </a:spcBef>
              <a:buChar char="»"/>
              <a:defRPr sz="2000" b="1">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sz="2000" b="1">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sz="2000" b="1">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sz="2000" b="1">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sz="2000" b="1">
                <a:solidFill>
                  <a:srgbClr val="FFFF00"/>
                </a:solidFill>
                <a:latin typeface="Arial" panose="020B0604020202020204" pitchFamily="34" charset="0"/>
              </a:defRPr>
            </a:lvl9pPr>
          </a:lstStyle>
          <a:p>
            <a:pPr algn="ctr" eaLnBrk="1" hangingPunct="1">
              <a:spcBef>
                <a:spcPct val="0"/>
              </a:spcBef>
              <a:buFontTx/>
              <a:buNone/>
            </a:pPr>
            <a:r>
              <a:rPr lang="en-GB">
                <a:solidFill>
                  <a:srgbClr val="C00000"/>
                </a:solidFill>
                <a:latin typeface="Futura Md BT" pitchFamily="34" charset="0"/>
                <a:cs typeface="Arial" panose="020B0604020202020204" pitchFamily="34" charset="0"/>
              </a:rPr>
              <a:t>Victim</a:t>
            </a:r>
          </a:p>
          <a:p>
            <a:pPr algn="ctr" eaLnBrk="1" hangingPunct="1">
              <a:spcBef>
                <a:spcPct val="0"/>
              </a:spcBef>
              <a:buFontTx/>
              <a:buNone/>
            </a:pPr>
            <a:r>
              <a:rPr lang="en-GB">
                <a:solidFill>
                  <a:srgbClr val="C00000"/>
                </a:solidFill>
                <a:latin typeface="Futura Md BT" pitchFamily="34" charset="0"/>
                <a:cs typeface="Arial" panose="020B0604020202020204" pitchFamily="34" charset="0"/>
              </a:rPr>
              <a:t>Profile</a:t>
            </a:r>
            <a:endParaRPr lang="en-US">
              <a:solidFill>
                <a:srgbClr val="C00000"/>
              </a:solidFill>
              <a:latin typeface="Futura Md BT" pitchFamily="34" charset="0"/>
              <a:cs typeface="Arial" panose="020B0604020202020204" pitchFamily="34" charset="0"/>
            </a:endParaRPr>
          </a:p>
        </p:txBody>
      </p:sp>
      <p:sp>
        <p:nvSpPr>
          <p:cNvPr id="42001" name="Line 49"/>
          <p:cNvSpPr>
            <a:spLocks noChangeShapeType="1"/>
          </p:cNvSpPr>
          <p:nvPr/>
        </p:nvSpPr>
        <p:spPr bwMode="auto">
          <a:xfrm flipH="1" flipV="1">
            <a:off x="2209800" y="2060575"/>
            <a:ext cx="742950" cy="644525"/>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2002" name="Line 52"/>
          <p:cNvSpPr>
            <a:spLocks noChangeShapeType="1"/>
          </p:cNvSpPr>
          <p:nvPr/>
        </p:nvSpPr>
        <p:spPr bwMode="auto">
          <a:xfrm flipV="1">
            <a:off x="4859338" y="2349500"/>
            <a:ext cx="742950" cy="719138"/>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2003" name="Line 53"/>
          <p:cNvSpPr>
            <a:spLocks noChangeShapeType="1"/>
          </p:cNvSpPr>
          <p:nvPr/>
        </p:nvSpPr>
        <p:spPr bwMode="auto">
          <a:xfrm flipH="1" flipV="1">
            <a:off x="2411413" y="3352800"/>
            <a:ext cx="849312" cy="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2004" name="Line 54"/>
          <p:cNvSpPr>
            <a:spLocks noChangeShapeType="1"/>
          </p:cNvSpPr>
          <p:nvPr/>
        </p:nvSpPr>
        <p:spPr bwMode="auto">
          <a:xfrm flipV="1">
            <a:off x="4932363" y="3352800"/>
            <a:ext cx="849312" cy="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2005" name="Line 55"/>
          <p:cNvSpPr>
            <a:spLocks noChangeShapeType="1"/>
          </p:cNvSpPr>
          <p:nvPr/>
        </p:nvSpPr>
        <p:spPr bwMode="auto">
          <a:xfrm flipH="1">
            <a:off x="2460625" y="3716338"/>
            <a:ext cx="742950" cy="503237"/>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2006" name="Line 58"/>
          <p:cNvSpPr>
            <a:spLocks noChangeShapeType="1"/>
          </p:cNvSpPr>
          <p:nvPr/>
        </p:nvSpPr>
        <p:spPr bwMode="auto">
          <a:xfrm>
            <a:off x="5003800" y="3573463"/>
            <a:ext cx="635000" cy="644525"/>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2007" name="Line 59"/>
          <p:cNvSpPr>
            <a:spLocks noChangeShapeType="1"/>
          </p:cNvSpPr>
          <p:nvPr/>
        </p:nvSpPr>
        <p:spPr bwMode="auto">
          <a:xfrm flipH="1">
            <a:off x="4211638" y="3429000"/>
            <a:ext cx="0" cy="4318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785" y="-41475"/>
            <a:ext cx="576161" cy="940161"/>
          </a:xfrm>
          <a:prstGeom prst="rect">
            <a:avLst/>
          </a:prstGeom>
        </p:spPr>
      </p:pic>
    </p:spTree>
    <p:extLst>
      <p:ext uri="{BB962C8B-B14F-4D97-AF65-F5344CB8AC3E}">
        <p14:creationId xmlns:p14="http://schemas.microsoft.com/office/powerpoint/2010/main" val="108356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760" y="-27384"/>
            <a:ext cx="8206680" cy="1008112"/>
          </a:xfrm>
        </p:spPr>
        <p:txBody>
          <a:bodyPr/>
          <a:lstStyle/>
          <a:p>
            <a:r>
              <a:rPr lang="en-US" b="1" dirty="0" smtClean="0">
                <a:solidFill>
                  <a:schemeClr val="accent6"/>
                </a:solidFill>
              </a:rPr>
              <a:t>Elderly and Fire Risk</a:t>
            </a:r>
            <a:endParaRPr lang="en-GB" b="1" dirty="0">
              <a:solidFill>
                <a:schemeClr val="accent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
        <p:nvSpPr>
          <p:cNvPr id="5" name="TextBox 4"/>
          <p:cNvSpPr txBox="1"/>
          <p:nvPr/>
        </p:nvSpPr>
        <p:spPr>
          <a:xfrm>
            <a:off x="755576" y="1052736"/>
            <a:ext cx="7848870" cy="5016758"/>
          </a:xfrm>
          <a:prstGeom prst="rect">
            <a:avLst/>
          </a:prstGeom>
          <a:noFill/>
        </p:spPr>
        <p:txBody>
          <a:bodyPr wrap="square" rtlCol="0">
            <a:spAutoFit/>
          </a:bodyPr>
          <a:lstStyle/>
          <a:p>
            <a:r>
              <a:rPr lang="en-GB" sz="2000" dirty="0" smtClean="0"/>
              <a:t>UK in 2013-14 (UK Government Fire Statistics) - </a:t>
            </a:r>
            <a:endParaRPr lang="en-GB" sz="2000" dirty="0"/>
          </a:p>
          <a:p>
            <a:r>
              <a:rPr lang="en-GB" sz="2000" i="1" dirty="0"/>
              <a:t>In 2013-14 there were 322 fire-related deaths in Great Britain, 20 fewer than in 2012-13. This is the lowest recorded in the last fifty years. The highest number of fatalities recorded was 967 in 1985-86. Throughout the 1990s and 2000s there was a clear downward </a:t>
            </a:r>
            <a:r>
              <a:rPr lang="en-GB" sz="2000" i="1" dirty="0" smtClean="0"/>
              <a:t>trend</a:t>
            </a:r>
            <a:r>
              <a:rPr lang="en-GB" sz="2000" dirty="0" smtClean="0"/>
              <a:t> - </a:t>
            </a:r>
            <a:r>
              <a:rPr lang="en-GB" sz="2000" b="1" dirty="0" smtClean="0"/>
              <a:t>BUT</a:t>
            </a:r>
            <a:endParaRPr lang="en-GB" sz="2000" i="1" dirty="0"/>
          </a:p>
          <a:p>
            <a:endParaRPr lang="en-GB" sz="2000" dirty="0" smtClean="0"/>
          </a:p>
          <a:p>
            <a:pPr marL="742950" lvl="1" indent="-285750">
              <a:buFont typeface="Courier New" panose="02070309020205020404" pitchFamily="49" charset="0"/>
              <a:buChar char="o"/>
            </a:pPr>
            <a:r>
              <a:rPr lang="en-GB" sz="2000" dirty="0" smtClean="0"/>
              <a:t>2/3 of fire-related deaths occurred in accidental dwelling fires and more than half the victims were aged 65 years old or over;</a:t>
            </a:r>
          </a:p>
          <a:p>
            <a:pPr marL="742950" lvl="1" indent="-285750">
              <a:buFont typeface="Courier New" panose="02070309020205020404" pitchFamily="49" charset="0"/>
              <a:buChar char="o"/>
            </a:pPr>
            <a:r>
              <a:rPr lang="en-GB" sz="2000" dirty="0" smtClean="0"/>
              <a:t>The risk if dying for people aged 80 or over is 4 times higher than average;</a:t>
            </a:r>
          </a:p>
          <a:p>
            <a:pPr marL="742950" lvl="1" indent="-285750">
              <a:buFont typeface="Courier New" panose="02070309020205020404" pitchFamily="49" charset="0"/>
              <a:buChar char="o"/>
            </a:pPr>
            <a:r>
              <a:rPr lang="en-GB" sz="2000" dirty="0" smtClean="0"/>
              <a:t>People aged between 65 and 79 also have a higher than average rate;</a:t>
            </a:r>
          </a:p>
          <a:p>
            <a:pPr marL="742950" lvl="1" indent="-285750">
              <a:buFont typeface="Courier New" panose="02070309020205020404" pitchFamily="49" charset="0"/>
              <a:buChar char="o"/>
            </a:pPr>
            <a:r>
              <a:rPr lang="en-GB" sz="2000" dirty="0" smtClean="0"/>
              <a:t>¾ of deaths in accidental dwelling fires attributed to ‘Human Factors’;</a:t>
            </a:r>
          </a:p>
          <a:p>
            <a:pPr marL="742950" lvl="1" indent="-285750">
              <a:buFont typeface="Courier New" panose="02070309020205020404" pitchFamily="49" charset="0"/>
              <a:buChar char="o"/>
            </a:pPr>
            <a:r>
              <a:rPr lang="en-GB" sz="2000" dirty="0" smtClean="0"/>
              <a:t>‘Careless Disposal of Cigarettes’ leading cause (39%)</a:t>
            </a:r>
          </a:p>
          <a:p>
            <a:pPr marL="742950" lvl="1" indent="-285750">
              <a:buFont typeface="Courier New" panose="02070309020205020404" pitchFamily="49" charset="0"/>
              <a:buChar char="o"/>
            </a:pPr>
            <a:endParaRPr lang="en-GB" sz="2000" dirty="0"/>
          </a:p>
        </p:txBody>
      </p:sp>
    </p:spTree>
    <p:extLst>
      <p:ext uri="{BB962C8B-B14F-4D97-AF65-F5344CB8AC3E}">
        <p14:creationId xmlns:p14="http://schemas.microsoft.com/office/powerpoint/2010/main" val="140887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760" y="-27384"/>
            <a:ext cx="8206680" cy="1008112"/>
          </a:xfrm>
        </p:spPr>
        <p:txBody>
          <a:bodyPr/>
          <a:lstStyle/>
          <a:p>
            <a:r>
              <a:rPr lang="en-US" b="1" dirty="0" smtClean="0">
                <a:solidFill>
                  <a:schemeClr val="accent6"/>
                </a:solidFill>
              </a:rPr>
              <a:t>Defining ‘Older People’</a:t>
            </a:r>
            <a:endParaRPr lang="en-GB" b="1" dirty="0">
              <a:solidFill>
                <a:schemeClr val="accent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
        <p:nvSpPr>
          <p:cNvPr id="5" name="TextBox 4"/>
          <p:cNvSpPr txBox="1"/>
          <p:nvPr/>
        </p:nvSpPr>
        <p:spPr>
          <a:xfrm>
            <a:off x="755576" y="1052736"/>
            <a:ext cx="7848870" cy="5693866"/>
          </a:xfrm>
          <a:prstGeom prst="rect">
            <a:avLst/>
          </a:prstGeom>
          <a:noFill/>
        </p:spPr>
        <p:txBody>
          <a:bodyPr wrap="square" rtlCol="0">
            <a:spAutoFit/>
          </a:bodyPr>
          <a:lstStyle/>
          <a:p>
            <a:pPr marL="285750" indent="-285750">
              <a:buFont typeface="Courier New" panose="02070309020205020404" pitchFamily="49" charset="0"/>
              <a:buChar char="o"/>
            </a:pPr>
            <a:r>
              <a:rPr lang="en-GB" dirty="0" err="1"/>
              <a:t>ironicaly</a:t>
            </a:r>
            <a:r>
              <a:rPr lang="en-GB" dirty="0"/>
              <a:t> old people, </a:t>
            </a:r>
            <a:r>
              <a:rPr lang="en-GB" dirty="0" err="1"/>
              <a:t>especialy</a:t>
            </a:r>
            <a:r>
              <a:rPr lang="en-GB" dirty="0"/>
              <a:t> old men are often the worst hooligans... </a:t>
            </a:r>
            <a:br>
              <a:rPr lang="en-GB" dirty="0"/>
            </a:br>
            <a:r>
              <a:rPr lang="en-GB" dirty="0"/>
              <a:t>they come from "the past", a dark time when everyone killed at least one person- so </a:t>
            </a:r>
            <a:r>
              <a:rPr lang="en-GB" dirty="0" err="1"/>
              <a:t>dont</a:t>
            </a:r>
            <a:r>
              <a:rPr lang="en-GB" dirty="0"/>
              <a:t> *</a:t>
            </a:r>
            <a:r>
              <a:rPr lang="en-GB" dirty="0" smtClean="0"/>
              <a:t>*** </a:t>
            </a:r>
            <a:r>
              <a:rPr lang="en-GB" dirty="0"/>
              <a:t>around with </a:t>
            </a:r>
            <a:r>
              <a:rPr lang="en-GB" dirty="0" smtClean="0"/>
              <a:t>them.</a:t>
            </a:r>
          </a:p>
          <a:p>
            <a:pPr marL="285750" indent="-285750">
              <a:buFont typeface="Courier New" panose="02070309020205020404" pitchFamily="49" charset="0"/>
              <a:buChar char="o"/>
            </a:pPr>
            <a:r>
              <a:rPr lang="en-GB" dirty="0" err="1" smtClean="0"/>
              <a:t>i</a:t>
            </a:r>
            <a:r>
              <a:rPr lang="en-GB" dirty="0" smtClean="0"/>
              <a:t> </a:t>
            </a:r>
            <a:r>
              <a:rPr lang="en-GB" dirty="0" err="1"/>
              <a:t>kinda</a:t>
            </a:r>
            <a:r>
              <a:rPr lang="en-GB" dirty="0"/>
              <a:t> hate old people and </a:t>
            </a:r>
            <a:r>
              <a:rPr lang="en-GB" dirty="0" err="1"/>
              <a:t>i</a:t>
            </a:r>
            <a:r>
              <a:rPr lang="en-GB" dirty="0"/>
              <a:t> hope </a:t>
            </a:r>
            <a:r>
              <a:rPr lang="en-GB" dirty="0" err="1"/>
              <a:t>i</a:t>
            </a:r>
            <a:r>
              <a:rPr lang="en-GB" dirty="0"/>
              <a:t> </a:t>
            </a:r>
            <a:r>
              <a:rPr lang="en-GB" dirty="0" err="1"/>
              <a:t>dont</a:t>
            </a:r>
            <a:r>
              <a:rPr lang="en-GB" dirty="0"/>
              <a:t> end up like the ones you meet in the public </a:t>
            </a:r>
            <a:r>
              <a:rPr lang="en-GB" dirty="0" smtClean="0"/>
              <a:t>bus</a:t>
            </a:r>
          </a:p>
          <a:p>
            <a:pPr marL="285750" indent="-285750">
              <a:buFont typeface="Courier New" panose="02070309020205020404" pitchFamily="49" charset="0"/>
              <a:buChar char="o"/>
            </a:pPr>
            <a:r>
              <a:rPr lang="en-GB" dirty="0" smtClean="0"/>
              <a:t>Most </a:t>
            </a:r>
            <a:r>
              <a:rPr lang="en-GB" dirty="0"/>
              <a:t>of them are insecure and tight-fisted, have an aversion to change, are ignorant of anything new and are stubborn </a:t>
            </a:r>
          </a:p>
          <a:p>
            <a:pPr marL="285750" indent="-285750">
              <a:buFont typeface="Courier New" panose="02070309020205020404" pitchFamily="49" charset="0"/>
              <a:buChar char="o"/>
            </a:pPr>
            <a:r>
              <a:rPr lang="en-GB" dirty="0"/>
              <a:t>Old people are selfish and should be condemned and left to </a:t>
            </a:r>
            <a:r>
              <a:rPr lang="en-GB" dirty="0" smtClean="0"/>
              <a:t>die </a:t>
            </a:r>
            <a:br>
              <a:rPr lang="en-GB" dirty="0" smtClean="0"/>
            </a:br>
            <a:r>
              <a:rPr lang="en-GB" dirty="0" smtClean="0"/>
              <a:t>(URBAN DICTIONARY);</a:t>
            </a:r>
            <a:br>
              <a:rPr lang="en-GB" dirty="0" smtClean="0"/>
            </a:br>
            <a:endParaRPr lang="en-GB" dirty="0" smtClean="0"/>
          </a:p>
          <a:p>
            <a:pPr marL="285750" indent="-285750">
              <a:buFont typeface="Courier New" panose="02070309020205020404" pitchFamily="49" charset="0"/>
              <a:buChar char="o"/>
            </a:pPr>
            <a:r>
              <a:rPr lang="en-GB" dirty="0"/>
              <a:t>There is no agreed definition of older or old people and people differ widely in what they consider to be old. Members of each age band are a very heterogeneous group and age is a very unreliable indicator of state of health or mental or physical capacity of any </a:t>
            </a:r>
            <a:r>
              <a:rPr lang="en-GB" dirty="0" smtClean="0"/>
              <a:t>individual.</a:t>
            </a:r>
            <a:br>
              <a:rPr lang="en-GB" dirty="0" smtClean="0"/>
            </a:br>
            <a:r>
              <a:rPr lang="en-GB" dirty="0" smtClean="0"/>
              <a:t>However </a:t>
            </a:r>
            <a:r>
              <a:rPr lang="en-GB" dirty="0"/>
              <a:t>it is also true that the probability of death or of suffering a wide range of health problems and limitations of function increase with increasing age. Any grouping into age band is arbitrary but in order to plan services it is helpful to consider the needs of the different age groups within the population</a:t>
            </a:r>
            <a:r>
              <a:rPr lang="en-GB" dirty="0" smtClean="0"/>
              <a:t>.</a:t>
            </a:r>
          </a:p>
          <a:p>
            <a:endParaRPr lang="en-GB" sz="2000" dirty="0"/>
          </a:p>
          <a:p>
            <a:endParaRPr lang="en-GB" sz="2000" dirty="0"/>
          </a:p>
        </p:txBody>
      </p:sp>
    </p:spTree>
    <p:extLst>
      <p:ext uri="{BB962C8B-B14F-4D97-AF65-F5344CB8AC3E}">
        <p14:creationId xmlns:p14="http://schemas.microsoft.com/office/powerpoint/2010/main" val="2596837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760" y="-27384"/>
            <a:ext cx="8206680" cy="1008112"/>
          </a:xfrm>
        </p:spPr>
        <p:txBody>
          <a:bodyPr/>
          <a:lstStyle/>
          <a:p>
            <a:r>
              <a:rPr lang="en-US" b="1" dirty="0" smtClean="0">
                <a:solidFill>
                  <a:schemeClr val="accent6"/>
                </a:solidFill>
              </a:rPr>
              <a:t>Netherlands 1 UK 0 !!</a:t>
            </a:r>
            <a:endParaRPr lang="en-GB" b="1" dirty="0">
              <a:solidFill>
                <a:schemeClr val="accent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
        <p:nvSpPr>
          <p:cNvPr id="5" name="TextBox 4"/>
          <p:cNvSpPr txBox="1"/>
          <p:nvPr/>
        </p:nvSpPr>
        <p:spPr>
          <a:xfrm>
            <a:off x="683568" y="692696"/>
            <a:ext cx="7848870" cy="5632311"/>
          </a:xfrm>
          <a:prstGeom prst="rect">
            <a:avLst/>
          </a:prstGeom>
          <a:noFill/>
        </p:spPr>
        <p:txBody>
          <a:bodyPr wrap="square" rtlCol="0">
            <a:spAutoFit/>
          </a:bodyPr>
          <a:lstStyle/>
          <a:p>
            <a:pPr marL="342900" indent="-342900">
              <a:buFont typeface="Courier New" panose="02070309020205020404" pitchFamily="49" charset="0"/>
              <a:buChar char="o"/>
            </a:pPr>
            <a:r>
              <a:rPr lang="en-GB" sz="2000" dirty="0" smtClean="0"/>
              <a:t>Netherlands &amp; UK have an </a:t>
            </a:r>
            <a:r>
              <a:rPr lang="en-GB" sz="2000" dirty="0"/>
              <a:t>ageing population; those aged 60+ are </a:t>
            </a:r>
            <a:r>
              <a:rPr lang="en-GB" sz="2000" dirty="0" smtClean="0"/>
              <a:t>projected to </a:t>
            </a:r>
            <a:r>
              <a:rPr lang="en-GB" sz="2000" dirty="0"/>
              <a:t>increase from 23 to </a:t>
            </a:r>
            <a:r>
              <a:rPr lang="en-GB" sz="2000" dirty="0" smtClean="0"/>
              <a:t>30% of </a:t>
            </a:r>
            <a:r>
              <a:rPr lang="en-GB" sz="2000" dirty="0"/>
              <a:t>the </a:t>
            </a:r>
            <a:r>
              <a:rPr lang="en-GB" sz="2000" dirty="0" smtClean="0"/>
              <a:t>population </a:t>
            </a:r>
            <a:r>
              <a:rPr lang="en-GB" sz="2000" dirty="0"/>
              <a:t>by </a:t>
            </a:r>
            <a:r>
              <a:rPr lang="en-GB" sz="2000" dirty="0" smtClean="0"/>
              <a:t>2050.</a:t>
            </a:r>
          </a:p>
          <a:p>
            <a:pPr marL="342900" indent="-342900">
              <a:buFont typeface="Courier New" panose="02070309020205020404" pitchFamily="49" charset="0"/>
              <a:buChar char="o"/>
            </a:pPr>
            <a:r>
              <a:rPr lang="en-GB" sz="2000" dirty="0" smtClean="0"/>
              <a:t>Despite </a:t>
            </a:r>
            <a:r>
              <a:rPr lang="en-GB" sz="2000" dirty="0"/>
              <a:t>having the same Life Expectancy as </a:t>
            </a:r>
            <a:r>
              <a:rPr lang="en-GB" sz="2000" dirty="0" smtClean="0"/>
              <a:t>In </a:t>
            </a:r>
            <a:r>
              <a:rPr lang="en-GB" sz="2000" dirty="0"/>
              <a:t>UK, </a:t>
            </a:r>
            <a:r>
              <a:rPr lang="en-GB" sz="2000" dirty="0" smtClean="0"/>
              <a:t>Healthy Life </a:t>
            </a:r>
            <a:r>
              <a:rPr lang="en-GB" sz="2000" dirty="0"/>
              <a:t>Expectancy in the Netherlands is over 4 years longer</a:t>
            </a:r>
            <a:r>
              <a:rPr lang="en-GB" sz="2000" dirty="0" smtClean="0"/>
              <a:t>.</a:t>
            </a:r>
          </a:p>
          <a:p>
            <a:pPr marL="342900" indent="-342900">
              <a:buFont typeface="Courier New" panose="02070309020205020404" pitchFamily="49" charset="0"/>
              <a:buChar char="o"/>
            </a:pPr>
            <a:r>
              <a:rPr lang="en-GB" sz="2000" dirty="0"/>
              <a:t>One possible factor is the </a:t>
            </a:r>
            <a:r>
              <a:rPr lang="en-GB" sz="2000" dirty="0" smtClean="0"/>
              <a:t>lower poverty </a:t>
            </a:r>
            <a:r>
              <a:rPr lang="en-GB" sz="2000" dirty="0"/>
              <a:t>rate in the Netherlands among those aged 65+, which is about one fifth of </a:t>
            </a:r>
            <a:r>
              <a:rPr lang="en-GB" sz="2000" dirty="0" smtClean="0"/>
              <a:t>the UK </a:t>
            </a:r>
            <a:r>
              <a:rPr lang="en-GB" sz="2000" dirty="0"/>
              <a:t>rate but there may be other factors such as the pro-cycling culture and a </a:t>
            </a:r>
            <a:r>
              <a:rPr lang="en-GB" sz="2000" dirty="0" smtClean="0"/>
              <a:t>traditional culture </a:t>
            </a:r>
            <a:r>
              <a:rPr lang="en-GB" sz="2000" dirty="0"/>
              <a:t>that is more egalitarian and socially-cohesive</a:t>
            </a:r>
            <a:r>
              <a:rPr lang="en-GB" sz="2000" dirty="0" smtClean="0"/>
              <a:t>.</a:t>
            </a:r>
          </a:p>
          <a:p>
            <a:pPr marL="800100" lvl="1" indent="-342900">
              <a:buFont typeface="Courier New" panose="02070309020205020404" pitchFamily="49" charset="0"/>
              <a:buChar char="o"/>
            </a:pPr>
            <a:r>
              <a:rPr lang="en-GB" sz="2000" dirty="0"/>
              <a:t>The Netherlands was in </a:t>
            </a:r>
            <a:r>
              <a:rPr lang="en-GB" sz="2000" dirty="0" smtClean="0"/>
              <a:t>the forefront </a:t>
            </a:r>
            <a:r>
              <a:rPr lang="en-GB" sz="2000" dirty="0"/>
              <a:t>of the development of, for example, smart homes, and much industry </a:t>
            </a:r>
            <a:r>
              <a:rPr lang="en-GB" sz="2000" dirty="0" smtClean="0"/>
              <a:t>was based there; and</a:t>
            </a:r>
            <a:endParaRPr lang="en-GB" sz="2000" dirty="0"/>
          </a:p>
          <a:p>
            <a:pPr marL="800100" lvl="1" indent="-342900">
              <a:buFont typeface="Courier New" panose="02070309020205020404" pitchFamily="49" charset="0"/>
              <a:buChar char="o"/>
            </a:pPr>
            <a:r>
              <a:rPr lang="en-GB" sz="2000" dirty="0"/>
              <a:t>the early development of co-housing. That is where a group of </a:t>
            </a:r>
            <a:r>
              <a:rPr lang="en-GB" sz="2000" dirty="0" smtClean="0"/>
              <a:t>people decide </a:t>
            </a:r>
            <a:r>
              <a:rPr lang="en-GB" sz="2000" dirty="0"/>
              <a:t>to live together. Most schemes have started with younger people but a few </a:t>
            </a:r>
            <a:r>
              <a:rPr lang="en-GB" sz="2000" dirty="0" smtClean="0"/>
              <a:t>have now </a:t>
            </a:r>
            <a:r>
              <a:rPr lang="en-GB" sz="2000" dirty="0"/>
              <a:t>been pioneered for older </a:t>
            </a:r>
            <a:r>
              <a:rPr lang="en-GB" sz="2000" dirty="0" smtClean="0"/>
              <a:t>people; and</a:t>
            </a:r>
          </a:p>
          <a:p>
            <a:pPr marL="800100" lvl="1" indent="-342900">
              <a:buFont typeface="Courier New" panose="02070309020205020404" pitchFamily="49" charset="0"/>
              <a:buChar char="o"/>
            </a:pPr>
            <a:r>
              <a:rPr lang="en-GB" sz="2000" dirty="0" smtClean="0"/>
              <a:t>development of schemes specially designed to include people with dementia and the care taken to make these as like a real life community as possible, avoiding </a:t>
            </a:r>
            <a:r>
              <a:rPr lang="en-GB" sz="2000" dirty="0" err="1" smtClean="0"/>
              <a:t>ghettoisation</a:t>
            </a:r>
            <a:r>
              <a:rPr lang="en-GB" sz="2000" dirty="0" smtClean="0"/>
              <a:t> and educating the public (Assisted Living Platform, Kings College London)</a:t>
            </a:r>
            <a:endParaRPr lang="en-GB" sz="2000" dirty="0"/>
          </a:p>
        </p:txBody>
      </p:sp>
    </p:spTree>
    <p:extLst>
      <p:ext uri="{BB962C8B-B14F-4D97-AF65-F5344CB8AC3E}">
        <p14:creationId xmlns:p14="http://schemas.microsoft.com/office/powerpoint/2010/main" val="566912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776" y="-27384"/>
            <a:ext cx="8206680" cy="1008112"/>
          </a:xfrm>
        </p:spPr>
        <p:txBody>
          <a:bodyPr/>
          <a:lstStyle/>
          <a:p>
            <a:r>
              <a:rPr lang="en-US" b="1" dirty="0" smtClean="0">
                <a:solidFill>
                  <a:schemeClr val="accent6"/>
                </a:solidFill>
              </a:rPr>
              <a:t>Decision Making &amp; Older People</a:t>
            </a:r>
            <a:endParaRPr lang="en-GB" b="1" dirty="0">
              <a:solidFill>
                <a:schemeClr val="accent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
        <p:nvSpPr>
          <p:cNvPr id="5" name="TextBox 4"/>
          <p:cNvSpPr txBox="1"/>
          <p:nvPr/>
        </p:nvSpPr>
        <p:spPr>
          <a:xfrm>
            <a:off x="251518" y="1158999"/>
            <a:ext cx="8712970" cy="4524315"/>
          </a:xfrm>
          <a:prstGeom prst="rect">
            <a:avLst/>
          </a:prstGeom>
          <a:noFill/>
        </p:spPr>
        <p:txBody>
          <a:bodyPr wrap="square" rtlCol="0">
            <a:spAutoFit/>
          </a:bodyPr>
          <a:lstStyle/>
          <a:p>
            <a:pPr marL="342900" indent="-342900">
              <a:buFont typeface="Courier New" panose="02070309020205020404" pitchFamily="49" charset="0"/>
              <a:buChar char="o"/>
            </a:pPr>
            <a:r>
              <a:rPr lang="en-GB" sz="2400" dirty="0"/>
              <a:t>The traditional view that decisions are made on the basis of logic and rationale is outdated. Many factors influence the 'players' in decision-making: among them, negative stereotypes of older people, risk avoidance, cultural perceptions and the need to feel they are 'doing the right thing'.</a:t>
            </a:r>
          </a:p>
          <a:p>
            <a:pPr marL="342900" indent="-342900">
              <a:buFont typeface="Courier New" panose="02070309020205020404" pitchFamily="49" charset="0"/>
              <a:buChar char="o"/>
            </a:pPr>
            <a:r>
              <a:rPr lang="en-GB" sz="2400" dirty="0"/>
              <a:t>Older </a:t>
            </a:r>
            <a:r>
              <a:rPr lang="en-GB" sz="2400" b="1" dirty="0"/>
              <a:t>people rely more on gut instinct, feelings and experience </a:t>
            </a:r>
            <a:r>
              <a:rPr lang="en-GB" sz="2400" dirty="0"/>
              <a:t>than deliberative cognitive processes when making decisions but this does not lead to poorer decisions.</a:t>
            </a:r>
          </a:p>
          <a:p>
            <a:pPr marL="342900" indent="-342900">
              <a:buFont typeface="Courier New" panose="02070309020205020404" pitchFamily="49" charset="0"/>
              <a:buChar char="o"/>
            </a:pPr>
            <a:r>
              <a:rPr lang="en-GB" sz="2400" dirty="0"/>
              <a:t>A </a:t>
            </a:r>
            <a:r>
              <a:rPr lang="en-GB" sz="2400" b="1" dirty="0"/>
              <a:t>high level of trust </a:t>
            </a:r>
            <a:r>
              <a:rPr lang="en-GB" sz="2400" dirty="0"/>
              <a:t>between the older person and others involved in the decision appears to be a major factor in making good decisions</a:t>
            </a:r>
            <a:r>
              <a:rPr lang="en-GB" sz="2400" dirty="0" smtClean="0"/>
              <a:t>. (</a:t>
            </a:r>
            <a:r>
              <a:rPr lang="en-GB" sz="2400" dirty="0"/>
              <a:t>JRF, Joseph Rowntree Foundation)</a:t>
            </a:r>
          </a:p>
          <a:p>
            <a:pPr marL="342900" indent="-342900">
              <a:buFont typeface="Courier New" panose="02070309020205020404" pitchFamily="49" charset="0"/>
              <a:buChar char="o"/>
            </a:pPr>
            <a:endParaRPr lang="en-GB"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343" y="40567"/>
            <a:ext cx="576161" cy="940161"/>
          </a:xfrm>
          <a:prstGeom prst="rect">
            <a:avLst/>
          </a:prstGeom>
        </p:spPr>
      </p:pic>
    </p:spTree>
    <p:extLst>
      <p:ext uri="{BB962C8B-B14F-4D97-AF65-F5344CB8AC3E}">
        <p14:creationId xmlns:p14="http://schemas.microsoft.com/office/powerpoint/2010/main" val="270205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776" y="-27384"/>
            <a:ext cx="8206680" cy="1008112"/>
          </a:xfrm>
        </p:spPr>
        <p:txBody>
          <a:bodyPr/>
          <a:lstStyle/>
          <a:p>
            <a:r>
              <a:rPr lang="en-US" b="1" dirty="0" smtClean="0">
                <a:solidFill>
                  <a:schemeClr val="accent6"/>
                </a:solidFill>
              </a:rPr>
              <a:t>Decision Making &amp; Older People</a:t>
            </a:r>
            <a:endParaRPr lang="en-GB" b="1" dirty="0">
              <a:solidFill>
                <a:schemeClr val="accent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576161" cy="940161"/>
          </a:xfrm>
          <a:prstGeom prst="rect">
            <a:avLst/>
          </a:prstGeom>
        </p:spPr>
      </p:pic>
      <p:sp>
        <p:nvSpPr>
          <p:cNvPr id="5" name="TextBox 4"/>
          <p:cNvSpPr txBox="1"/>
          <p:nvPr/>
        </p:nvSpPr>
        <p:spPr>
          <a:xfrm>
            <a:off x="251518" y="1158999"/>
            <a:ext cx="8712970" cy="4893647"/>
          </a:xfrm>
          <a:prstGeom prst="rect">
            <a:avLst/>
          </a:prstGeom>
          <a:noFill/>
        </p:spPr>
        <p:txBody>
          <a:bodyPr wrap="square" rtlCol="0">
            <a:spAutoFit/>
          </a:bodyPr>
          <a:lstStyle/>
          <a:p>
            <a:pPr marL="342900" indent="-342900">
              <a:buFont typeface="Courier New" panose="02070309020205020404" pitchFamily="49" charset="0"/>
              <a:buChar char="o"/>
            </a:pPr>
            <a:r>
              <a:rPr lang="en-GB" sz="2400" dirty="0"/>
              <a:t>Concern tends to be centred on the risk of physical harm, at the expense of less obvious risks to autonomy, identity, self-esteem and sense of control, which are </a:t>
            </a:r>
            <a:r>
              <a:rPr lang="en-GB" sz="2400" b="1" dirty="0"/>
              <a:t>as important for older people as avoiding physical harm</a:t>
            </a:r>
            <a:r>
              <a:rPr lang="en-GB" sz="2400" dirty="0"/>
              <a:t>.</a:t>
            </a:r>
          </a:p>
          <a:p>
            <a:pPr marL="342900" indent="-342900">
              <a:buFont typeface="Courier New" panose="02070309020205020404" pitchFamily="49" charset="0"/>
              <a:buChar char="o"/>
            </a:pPr>
            <a:r>
              <a:rPr lang="en-GB" sz="2400" dirty="0"/>
              <a:t>'Blame culture' has led to a growth in procedures to minimise risk but this approach </a:t>
            </a:r>
            <a:r>
              <a:rPr lang="en-GB" sz="2400" b="1" dirty="0"/>
              <a:t>undermines trust, and underpins risk aversion</a:t>
            </a:r>
            <a:r>
              <a:rPr lang="en-GB" sz="2400" dirty="0"/>
              <a:t>.</a:t>
            </a:r>
          </a:p>
          <a:p>
            <a:pPr marL="342900" indent="-342900">
              <a:buFont typeface="Courier New" panose="02070309020205020404" pitchFamily="49" charset="0"/>
              <a:buChar char="o"/>
            </a:pPr>
            <a:r>
              <a:rPr lang="en-GB" sz="2400" dirty="0"/>
              <a:t>Narratives – the stories we hear and tell – play an essential part in building trust, developing a sensible attitude to risk and making positive decisions about an older person’s care and support. An </a:t>
            </a:r>
            <a:r>
              <a:rPr lang="en-GB" sz="2400" b="1" dirty="0"/>
              <a:t>emphasis on overall psychosocial well-being and a shift towards positive risk-taking</a:t>
            </a:r>
            <a:r>
              <a:rPr lang="en-GB" sz="2400" dirty="0"/>
              <a:t> play a part in making good decisions about older people’s care and support. (JRF, Joseph Rowntree Foundation)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343" y="40567"/>
            <a:ext cx="576161" cy="940161"/>
          </a:xfrm>
          <a:prstGeom prst="rect">
            <a:avLst/>
          </a:prstGeom>
        </p:spPr>
      </p:pic>
    </p:spTree>
    <p:extLst>
      <p:ext uri="{BB962C8B-B14F-4D97-AF65-F5344CB8AC3E}">
        <p14:creationId xmlns:p14="http://schemas.microsoft.com/office/powerpoint/2010/main" val="171181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1346</TotalTime>
  <Words>2242</Words>
  <Application>Microsoft Office PowerPoint</Application>
  <PresentationFormat>Diavoorstelling (4:3)</PresentationFormat>
  <Paragraphs>165</Paragraphs>
  <Slides>12</Slides>
  <Notes>12</Notes>
  <HiddenSlides>0</HiddenSlides>
  <MMClips>0</MMClips>
  <ScaleCrop>false</ScaleCrop>
  <HeadingPairs>
    <vt:vector size="4" baseType="variant">
      <vt:variant>
        <vt:lpstr>Thema</vt:lpstr>
      </vt:variant>
      <vt:variant>
        <vt:i4>2</vt:i4>
      </vt:variant>
      <vt:variant>
        <vt:lpstr>Diatitels</vt:lpstr>
      </vt:variant>
      <vt:variant>
        <vt:i4>12</vt:i4>
      </vt:variant>
    </vt:vector>
  </HeadingPairs>
  <TitlesOfParts>
    <vt:vector size="14" baseType="lpstr">
      <vt:lpstr>Custom Design</vt:lpstr>
      <vt:lpstr>1_Custom Design</vt:lpstr>
      <vt:lpstr>Fire Safety platform</vt:lpstr>
      <vt:lpstr>Mike Hagen CEng BEng CFIFireE</vt:lpstr>
      <vt:lpstr>Fire Safety Platform</vt:lpstr>
      <vt:lpstr>PowerPoint-presentatie</vt:lpstr>
      <vt:lpstr>Elderly and Fire Risk</vt:lpstr>
      <vt:lpstr>Defining ‘Older People’</vt:lpstr>
      <vt:lpstr>Netherlands 1 UK 0 !!</vt:lpstr>
      <vt:lpstr>Decision Making &amp; Older People</vt:lpstr>
      <vt:lpstr>Decision Making &amp; Older People</vt:lpstr>
      <vt:lpstr>Fire  &amp; Recue Service</vt:lpstr>
      <vt:lpstr>Fire  &amp; Recue Service</vt:lpstr>
      <vt:lpstr>Fire Safety platform</vt:lpstr>
    </vt:vector>
  </TitlesOfParts>
  <Company>Burson-Marsteller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SLM Schols</dc:creator>
  <cp:lastModifiedBy>Marieke van Daal</cp:lastModifiedBy>
  <cp:revision>179</cp:revision>
  <dcterms:created xsi:type="dcterms:W3CDTF">2013-02-26T19:39:23Z</dcterms:created>
  <dcterms:modified xsi:type="dcterms:W3CDTF">2015-04-24T14:19:52Z</dcterms:modified>
</cp:coreProperties>
</file>