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5" r:id="rId2"/>
    <p:sldId id="403" r:id="rId3"/>
    <p:sldId id="404" r:id="rId4"/>
    <p:sldId id="343" r:id="rId5"/>
    <p:sldId id="344" r:id="rId6"/>
    <p:sldId id="346" r:id="rId7"/>
    <p:sldId id="354" r:id="rId8"/>
    <p:sldId id="381" r:id="rId9"/>
    <p:sldId id="408" r:id="rId10"/>
    <p:sldId id="409" r:id="rId11"/>
    <p:sldId id="365" r:id="rId12"/>
    <p:sldId id="410" r:id="rId13"/>
    <p:sldId id="413" r:id="rId14"/>
    <p:sldId id="414" r:id="rId15"/>
    <p:sldId id="415" r:id="rId16"/>
    <p:sldId id="416" r:id="rId17"/>
    <p:sldId id="412" r:id="rId18"/>
    <p:sldId id="411" r:id="rId19"/>
    <p:sldId id="314" r:id="rId20"/>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a:srgbClr val="FF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764" autoAdjust="0"/>
  </p:normalViewPr>
  <p:slideViewPr>
    <p:cSldViewPr>
      <p:cViewPr>
        <p:scale>
          <a:sx n="70" d="100"/>
          <a:sy n="70" d="100"/>
        </p:scale>
        <p:origin x="-1800"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q-ict-10839b\corpsupp\Strategic%20Analysis\Data%20requests\CFO%20and%20ACFO%20Slides\HSC%20and%20ADF%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u="sng"/>
              <a:t>GMFRS Accidental Dwelling Fires &amp;</a:t>
            </a:r>
            <a:r>
              <a:rPr lang="en-GB" sz="1200" u="sng" baseline="0"/>
              <a:t> Completed HSCs</a:t>
            </a:r>
          </a:p>
          <a:p>
            <a:pPr>
              <a:defRPr/>
            </a:pPr>
            <a:r>
              <a:rPr lang="en-GB" sz="1200" u="sng" baseline="0"/>
              <a:t>(2005/06 - 2013/14)</a:t>
            </a:r>
            <a:endParaRPr lang="en-GB" sz="1200" u="sng"/>
          </a:p>
        </c:rich>
      </c:tx>
      <c:layout/>
      <c:overlay val="0"/>
    </c:title>
    <c:autoTitleDeleted val="0"/>
    <c:plotArea>
      <c:layout/>
      <c:lineChart>
        <c:grouping val="standard"/>
        <c:varyColors val="0"/>
        <c:ser>
          <c:idx val="1"/>
          <c:order val="1"/>
          <c:tx>
            <c:strRef>
              <c:f>'Impact of HSCs'!$A$3</c:f>
              <c:strCache>
                <c:ptCount val="1"/>
                <c:pt idx="0">
                  <c:v>HSCs</c:v>
                </c:pt>
              </c:strCache>
            </c:strRef>
          </c:tx>
          <c:spPr>
            <a:ln>
              <a:solidFill>
                <a:srgbClr val="0000FF"/>
              </a:solidFill>
            </a:ln>
          </c:spPr>
          <c:marker>
            <c:symbol val="diamond"/>
            <c:size val="5"/>
            <c:spPr>
              <a:solidFill>
                <a:srgbClr val="0000FF"/>
              </a:solidFill>
              <a:ln>
                <a:solidFill>
                  <a:srgbClr val="0000FF"/>
                </a:solidFill>
              </a:ln>
            </c:spPr>
          </c:marker>
          <c:dLbls>
            <c:dLbl>
              <c:idx val="0"/>
              <c:layout>
                <c:manualLayout>
                  <c:x val="1.7751479289940843E-2"/>
                  <c:y val="-1.7877092875016602E-2"/>
                </c:manualLayout>
              </c:layout>
              <c:showLegendKey val="0"/>
              <c:showVal val="1"/>
              <c:showCatName val="0"/>
              <c:showSerName val="0"/>
              <c:showPercent val="0"/>
              <c:showBubbleSize val="0"/>
            </c:dLbl>
            <c:dLbl>
              <c:idx val="2"/>
              <c:layout>
                <c:manualLayout>
                  <c:x val="0"/>
                  <c:y val="8.9385464375083077E-3"/>
                </c:manualLayout>
              </c:layout>
              <c:showLegendKey val="0"/>
              <c:showVal val="1"/>
              <c:showCatName val="0"/>
              <c:showSerName val="0"/>
              <c:showPercent val="0"/>
              <c:showBubbleSize val="0"/>
            </c:dLbl>
            <c:dLbl>
              <c:idx val="3"/>
              <c:layout>
                <c:manualLayout>
                  <c:x val="-9.8619329388560245E-3"/>
                  <c:y val="3.2774670270863789E-2"/>
                </c:manualLayout>
              </c:layout>
              <c:showLegendKey val="0"/>
              <c:showVal val="1"/>
              <c:showCatName val="0"/>
              <c:showSerName val="0"/>
              <c:showPercent val="0"/>
              <c:showBubbleSize val="0"/>
            </c:dLbl>
            <c:dLbl>
              <c:idx val="5"/>
              <c:layout>
                <c:manualLayout>
                  <c:x val="-1.1834474832657763E-2"/>
                  <c:y val="-4.1713216708372074E-2"/>
                </c:manualLayout>
              </c:layout>
              <c:showLegendKey val="0"/>
              <c:showVal val="1"/>
              <c:showCatName val="0"/>
              <c:showSerName val="0"/>
              <c:showPercent val="0"/>
              <c:showBubbleSize val="0"/>
            </c:dLbl>
            <c:dLbl>
              <c:idx val="6"/>
              <c:layout>
                <c:manualLayout>
                  <c:x val="-7.8895463510848165E-3"/>
                  <c:y val="-2.0856608354185978E-2"/>
                </c:manualLayout>
              </c:layout>
              <c:showLegendKey val="0"/>
              <c:showVal val="1"/>
              <c:showCatName val="0"/>
              <c:showSerName val="0"/>
              <c:showPercent val="0"/>
              <c:showBubbleSize val="0"/>
            </c:dLbl>
            <c:dLbl>
              <c:idx val="7"/>
              <c:layout>
                <c:manualLayout>
                  <c:x val="-9.8619329388560245E-3"/>
                  <c:y val="-2.6815873920042956E-2"/>
                </c:manualLayout>
              </c:layout>
              <c:showLegendKey val="0"/>
              <c:showVal val="1"/>
              <c:showCatName val="0"/>
              <c:showSerName val="0"/>
              <c:showPercent val="0"/>
              <c:showBubbleSize val="0"/>
            </c:dLbl>
            <c:dLbl>
              <c:idx val="8"/>
              <c:layout>
                <c:manualLayout>
                  <c:x val="-3.5502958579881672E-2"/>
                  <c:y val="2.6815639312524911E-2"/>
                </c:manualLayout>
              </c:layout>
              <c:showLegendKey val="0"/>
              <c:showVal val="1"/>
              <c:showCatName val="0"/>
              <c:showSerName val="0"/>
              <c:showPercent val="0"/>
              <c:showBubbleSize val="0"/>
            </c:dLbl>
            <c:txPr>
              <a:bodyPr/>
              <a:lstStyle/>
              <a:p>
                <a:pPr>
                  <a:defRPr>
                    <a:solidFill>
                      <a:srgbClr val="0000FF"/>
                    </a:solidFill>
                  </a:defRPr>
                </a:pPr>
                <a:endParaRPr lang="en-US"/>
              </a:p>
            </c:txPr>
            <c:showLegendKey val="0"/>
            <c:showVal val="1"/>
            <c:showCatName val="0"/>
            <c:showSerName val="0"/>
            <c:showPercent val="0"/>
            <c:showBubbleSize val="0"/>
            <c:showLeaderLines val="0"/>
          </c:dLbls>
          <c:cat>
            <c:strRef>
              <c:f>'Impact of HSCs'!$B$1:$J$1</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'Impact of HSCs'!$B$3:$J$3</c:f>
              <c:numCache>
                <c:formatCode>#,##0</c:formatCode>
                <c:ptCount val="9"/>
                <c:pt idx="0">
                  <c:v>598</c:v>
                </c:pt>
                <c:pt idx="1">
                  <c:v>26241</c:v>
                </c:pt>
                <c:pt idx="2">
                  <c:v>53892</c:v>
                </c:pt>
                <c:pt idx="3">
                  <c:v>71811</c:v>
                </c:pt>
                <c:pt idx="4">
                  <c:v>96085</c:v>
                </c:pt>
                <c:pt idx="5">
                  <c:v>75989</c:v>
                </c:pt>
                <c:pt idx="6">
                  <c:v>70080</c:v>
                </c:pt>
                <c:pt idx="7">
                  <c:v>67628</c:v>
                </c:pt>
                <c:pt idx="8">
                  <c:v>54459</c:v>
                </c:pt>
              </c:numCache>
            </c:numRef>
          </c:val>
          <c:smooth val="0"/>
        </c:ser>
        <c:dLbls>
          <c:showLegendKey val="0"/>
          <c:showVal val="0"/>
          <c:showCatName val="0"/>
          <c:showSerName val="0"/>
          <c:showPercent val="0"/>
          <c:showBubbleSize val="0"/>
        </c:dLbls>
        <c:marker val="1"/>
        <c:smooth val="0"/>
        <c:axId val="94258304"/>
        <c:axId val="94259840"/>
      </c:lineChart>
      <c:lineChart>
        <c:grouping val="standard"/>
        <c:varyColors val="0"/>
        <c:ser>
          <c:idx val="0"/>
          <c:order val="0"/>
          <c:tx>
            <c:strRef>
              <c:f>'Impact of HSCs'!$A$2</c:f>
              <c:strCache>
                <c:ptCount val="1"/>
                <c:pt idx="0">
                  <c:v>Acc Dwelling Fires</c:v>
                </c:pt>
              </c:strCache>
            </c:strRef>
          </c:tx>
          <c:spPr>
            <a:ln>
              <a:solidFill>
                <a:srgbClr val="FF0000"/>
              </a:solidFill>
            </a:ln>
          </c:spPr>
          <c:marker>
            <c:symbol val="square"/>
            <c:size val="4"/>
            <c:spPr>
              <a:solidFill>
                <a:srgbClr val="FF0000"/>
              </a:solidFill>
              <a:ln>
                <a:solidFill>
                  <a:srgbClr val="FF0000"/>
                </a:solidFill>
              </a:ln>
            </c:spPr>
          </c:marker>
          <c:dLbls>
            <c:dLbl>
              <c:idx val="1"/>
              <c:layout>
                <c:manualLayout>
                  <c:x val="0"/>
                  <c:y val="-1.7877092875016602E-2"/>
                </c:manualLayout>
              </c:layout>
              <c:showLegendKey val="0"/>
              <c:showVal val="1"/>
              <c:showCatName val="0"/>
              <c:showSerName val="0"/>
              <c:showPercent val="0"/>
              <c:showBubbleSize val="0"/>
            </c:dLbl>
            <c:dLbl>
              <c:idx val="2"/>
              <c:layout>
                <c:manualLayout>
                  <c:x val="-2.3668639053254437E-2"/>
                  <c:y val="3.5754185750033154E-2"/>
                </c:manualLayout>
              </c:layout>
              <c:showLegendKey val="0"/>
              <c:showVal val="1"/>
              <c:showCatName val="0"/>
              <c:showSerName val="0"/>
              <c:showPercent val="0"/>
              <c:showBubbleSize val="0"/>
            </c:dLbl>
            <c:dLbl>
              <c:idx val="3"/>
              <c:layout>
                <c:manualLayout>
                  <c:x val="7.8895463510848165E-3"/>
                  <c:y val="-2.085660835418603E-2"/>
                </c:manualLayout>
              </c:layout>
              <c:showLegendKey val="0"/>
              <c:showVal val="1"/>
              <c:showCatName val="0"/>
              <c:showSerName val="0"/>
              <c:showPercent val="0"/>
              <c:showBubbleSize val="0"/>
            </c:dLbl>
            <c:dLbl>
              <c:idx val="4"/>
              <c:layout>
                <c:manualLayout>
                  <c:x val="0"/>
                  <c:y val="3.2774670270863789E-2"/>
                </c:manualLayout>
              </c:layout>
              <c:showLegendKey val="0"/>
              <c:showVal val="1"/>
              <c:showCatName val="0"/>
              <c:showSerName val="0"/>
              <c:showPercent val="0"/>
              <c:showBubbleSize val="0"/>
            </c:dLbl>
            <c:dLbl>
              <c:idx val="5"/>
              <c:layout>
                <c:manualLayout>
                  <c:x val="7.2320006104729116E-17"/>
                  <c:y val="2.6815639312524973E-2"/>
                </c:manualLayout>
              </c:layout>
              <c:showLegendKey val="0"/>
              <c:showVal val="1"/>
              <c:showCatName val="0"/>
              <c:showSerName val="0"/>
              <c:showPercent val="0"/>
              <c:showBubbleSize val="0"/>
            </c:dLbl>
            <c:dLbl>
              <c:idx val="6"/>
              <c:layout>
                <c:manualLayout>
                  <c:x val="-1.3806706114398421E-2"/>
                  <c:y val="3.2774670270863789E-2"/>
                </c:manualLayout>
              </c:layout>
              <c:showLegendKey val="0"/>
              <c:showVal val="1"/>
              <c:showCatName val="0"/>
              <c:showSerName val="0"/>
              <c:showPercent val="0"/>
              <c:showBubbleSize val="0"/>
            </c:dLbl>
            <c:dLbl>
              <c:idx val="7"/>
              <c:layout>
                <c:manualLayout>
                  <c:x val="-2.3668639053254437E-2"/>
                  <c:y val="3.2774670270863789E-2"/>
                </c:manualLayout>
              </c:layout>
              <c:showLegendKey val="0"/>
              <c:showVal val="1"/>
              <c:showCatName val="0"/>
              <c:showSerName val="0"/>
              <c:showPercent val="0"/>
              <c:showBubbleSize val="0"/>
            </c:dLbl>
            <c:dLbl>
              <c:idx val="8"/>
              <c:layout>
                <c:manualLayout>
                  <c:x val="-2.761341222879686E-2"/>
                  <c:y val="2.0856608354186078E-2"/>
                </c:manualLayout>
              </c:layout>
              <c:showLegendKey val="0"/>
              <c:showVal val="1"/>
              <c:showCatName val="0"/>
              <c:showSerName val="0"/>
              <c:showPercent val="0"/>
              <c:showBubbleSize val="0"/>
            </c:dLbl>
            <c:txPr>
              <a:bodyPr/>
              <a:lstStyle/>
              <a:p>
                <a:pPr>
                  <a:defRPr>
                    <a:solidFill>
                      <a:srgbClr val="FF0000"/>
                    </a:solidFill>
                  </a:defRPr>
                </a:pPr>
                <a:endParaRPr lang="en-US"/>
              </a:p>
            </c:txPr>
            <c:showLegendKey val="0"/>
            <c:showVal val="1"/>
            <c:showCatName val="0"/>
            <c:showSerName val="0"/>
            <c:showPercent val="0"/>
            <c:showBubbleSize val="0"/>
            <c:showLeaderLines val="0"/>
          </c:dLbls>
          <c:cat>
            <c:strRef>
              <c:f>'Impact of HSCs'!$B$1:$J$1</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'Impact of HSCs'!$B$2:$J$2</c:f>
              <c:numCache>
                <c:formatCode>#,##0</c:formatCode>
                <c:ptCount val="9"/>
                <c:pt idx="0">
                  <c:v>3727</c:v>
                </c:pt>
                <c:pt idx="1">
                  <c:v>2833</c:v>
                </c:pt>
                <c:pt idx="2">
                  <c:v>2664</c:v>
                </c:pt>
                <c:pt idx="3">
                  <c:v>2461</c:v>
                </c:pt>
                <c:pt idx="4">
                  <c:v>2429</c:v>
                </c:pt>
                <c:pt idx="5">
                  <c:v>2331</c:v>
                </c:pt>
                <c:pt idx="6">
                  <c:v>2268</c:v>
                </c:pt>
                <c:pt idx="7">
                  <c:v>2124</c:v>
                </c:pt>
                <c:pt idx="8">
                  <c:v>2080</c:v>
                </c:pt>
              </c:numCache>
            </c:numRef>
          </c:val>
          <c:smooth val="0"/>
        </c:ser>
        <c:dLbls>
          <c:showLegendKey val="0"/>
          <c:showVal val="0"/>
          <c:showCatName val="0"/>
          <c:showSerName val="0"/>
          <c:showPercent val="0"/>
          <c:showBubbleSize val="0"/>
        </c:dLbls>
        <c:marker val="1"/>
        <c:smooth val="0"/>
        <c:axId val="94177920"/>
        <c:axId val="94176000"/>
      </c:lineChart>
      <c:catAx>
        <c:axId val="94258304"/>
        <c:scaling>
          <c:orientation val="minMax"/>
        </c:scaling>
        <c:delete val="0"/>
        <c:axPos val="b"/>
        <c:majorTickMark val="out"/>
        <c:minorTickMark val="none"/>
        <c:tickLblPos val="nextTo"/>
        <c:crossAx val="94259840"/>
        <c:crosses val="autoZero"/>
        <c:auto val="1"/>
        <c:lblAlgn val="ctr"/>
        <c:lblOffset val="100"/>
        <c:noMultiLvlLbl val="0"/>
      </c:catAx>
      <c:valAx>
        <c:axId val="94259840"/>
        <c:scaling>
          <c:orientation val="minMax"/>
        </c:scaling>
        <c:delete val="0"/>
        <c:axPos val="l"/>
        <c:majorGridlines/>
        <c:title>
          <c:tx>
            <c:rich>
              <a:bodyPr rot="-5400000" vert="horz"/>
              <a:lstStyle/>
              <a:p>
                <a:pPr>
                  <a:defRPr/>
                </a:pPr>
                <a:r>
                  <a:rPr lang="en-GB" b="0"/>
                  <a:t>HSCs</a:t>
                </a:r>
              </a:p>
            </c:rich>
          </c:tx>
          <c:layout>
            <c:manualLayout>
              <c:xMode val="edge"/>
              <c:yMode val="edge"/>
              <c:x val="1.6108341486899939E-3"/>
              <c:y val="0.40973616507735727"/>
            </c:manualLayout>
          </c:layout>
          <c:overlay val="0"/>
        </c:title>
        <c:numFmt formatCode="#,##0" sourceLinked="1"/>
        <c:majorTickMark val="out"/>
        <c:minorTickMark val="none"/>
        <c:tickLblPos val="nextTo"/>
        <c:crossAx val="94258304"/>
        <c:crosses val="autoZero"/>
        <c:crossBetween val="between"/>
      </c:valAx>
      <c:valAx>
        <c:axId val="94176000"/>
        <c:scaling>
          <c:orientation val="minMax"/>
        </c:scaling>
        <c:delete val="0"/>
        <c:axPos val="r"/>
        <c:title>
          <c:tx>
            <c:rich>
              <a:bodyPr rot="-5400000" vert="horz"/>
              <a:lstStyle/>
              <a:p>
                <a:pPr>
                  <a:defRPr/>
                </a:pPr>
                <a:r>
                  <a:rPr lang="en-GB" b="0"/>
                  <a:t>ADFs</a:t>
                </a:r>
              </a:p>
            </c:rich>
          </c:tx>
          <c:layout>
            <c:manualLayout>
              <c:xMode val="edge"/>
              <c:yMode val="edge"/>
              <c:x val="0.9660150025625498"/>
              <c:y val="0.39540915316539516"/>
            </c:manualLayout>
          </c:layout>
          <c:overlay val="0"/>
        </c:title>
        <c:numFmt formatCode="#,##0" sourceLinked="1"/>
        <c:majorTickMark val="out"/>
        <c:minorTickMark val="none"/>
        <c:tickLblPos val="nextTo"/>
        <c:crossAx val="94177920"/>
        <c:crosses val="max"/>
        <c:crossBetween val="between"/>
      </c:valAx>
      <c:catAx>
        <c:axId val="94177920"/>
        <c:scaling>
          <c:orientation val="minMax"/>
        </c:scaling>
        <c:delete val="1"/>
        <c:axPos val="b"/>
        <c:majorTickMark val="out"/>
        <c:minorTickMark val="none"/>
        <c:tickLblPos val="none"/>
        <c:crossAx val="94176000"/>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atin typeface="Arial" pitchFamily="34" charset="0"/>
                <a:cs typeface="+mn-cs"/>
              </a:defRPr>
            </a:lvl1pPr>
          </a:lstStyle>
          <a:p>
            <a:pPr>
              <a:defRPr/>
            </a:pPr>
            <a:fld id="{194D2DC0-AD16-4EF7-9EBD-5891DA6B42C5}" type="datetimeFigureOut">
              <a:rPr lang="en-GB"/>
              <a:pPr>
                <a:defRPr/>
              </a:pPr>
              <a:t>14/04/2015</a:t>
            </a:fld>
            <a:endParaRPr lang="en-GB"/>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F3A78218-FE57-41BE-897C-1E0F794FC6D5}" type="slidenum">
              <a:rPr lang="en-GB"/>
              <a:pPr>
                <a:defRPr/>
              </a:pPr>
              <a:t>‹#›</a:t>
            </a:fld>
            <a:endParaRPr lang="en-GB"/>
          </a:p>
        </p:txBody>
      </p:sp>
    </p:spTree>
    <p:extLst>
      <p:ext uri="{BB962C8B-B14F-4D97-AF65-F5344CB8AC3E}">
        <p14:creationId xmlns:p14="http://schemas.microsoft.com/office/powerpoint/2010/main" val="122746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and thank</a:t>
            </a:r>
            <a:r>
              <a:rPr lang="en-GB" baseline="0" dirty="0" smtClean="0"/>
              <a:t> you</a:t>
            </a:r>
            <a:r>
              <a:rPr lang="en-GB" dirty="0" smtClean="0"/>
              <a:t> for the invitation</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a:t>
            </a:fld>
            <a:endParaRPr lang="en-GB"/>
          </a:p>
        </p:txBody>
      </p:sp>
    </p:spTree>
    <p:extLst>
      <p:ext uri="{BB962C8B-B14F-4D97-AF65-F5344CB8AC3E}">
        <p14:creationId xmlns:p14="http://schemas.microsoft.com/office/powerpoint/2010/main" val="32791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12</a:t>
            </a:fld>
            <a:endParaRPr lang="en-GB"/>
          </a:p>
        </p:txBody>
      </p:sp>
    </p:spTree>
    <p:extLst>
      <p:ext uri="{BB962C8B-B14F-4D97-AF65-F5344CB8AC3E}">
        <p14:creationId xmlns:p14="http://schemas.microsoft.com/office/powerpoint/2010/main" val="401947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Provide descriptors around stats</a:t>
            </a:r>
          </a:p>
        </p:txBody>
      </p:sp>
      <p:sp>
        <p:nvSpPr>
          <p:cNvPr id="4" name="Slide Number Placeholder 3"/>
          <p:cNvSpPr>
            <a:spLocks noGrp="1"/>
          </p:cNvSpPr>
          <p:nvPr>
            <p:ph type="sldNum" sz="quarter" idx="10"/>
          </p:nvPr>
        </p:nvSpPr>
        <p:spPr/>
        <p:txBody>
          <a:bodyPr/>
          <a:lstStyle/>
          <a:p>
            <a:fld id="{E2CCC203-F42C-4B06-AC80-7D4C9F072FCC}" type="slidenum">
              <a:rPr lang="en-GB" smtClean="0"/>
              <a:t>13</a:t>
            </a:fld>
            <a:endParaRPr lang="en-GB"/>
          </a:p>
        </p:txBody>
      </p:sp>
    </p:spTree>
    <p:extLst>
      <p:ext uri="{BB962C8B-B14F-4D97-AF65-F5344CB8AC3E}">
        <p14:creationId xmlns:p14="http://schemas.microsoft.com/office/powerpoint/2010/main" val="70929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Extensive support of partners creates</a:t>
            </a:r>
            <a:r>
              <a:rPr lang="en-GB" baseline="0" dirty="0" smtClean="0"/>
              <a:t> a true partnership approach to identifying those most at risk.</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14</a:t>
            </a:fld>
            <a:endParaRPr lang="en-GB"/>
          </a:p>
        </p:txBody>
      </p:sp>
    </p:spTree>
    <p:extLst>
      <p:ext uri="{BB962C8B-B14F-4D97-AF65-F5344CB8AC3E}">
        <p14:creationId xmlns:p14="http://schemas.microsoft.com/office/powerpoint/2010/main" val="236152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Pilot details.</a:t>
            </a:r>
          </a:p>
          <a:p>
            <a:r>
              <a:rPr lang="en-GB" dirty="0" smtClean="0"/>
              <a:t>Explain how the Representative Bodies are resistant to utilising Firefighters for this role, however if we do not fill capacity then due to reduction in incidents it would see a reduction if Firefighters.</a:t>
            </a:r>
          </a:p>
          <a:p>
            <a:r>
              <a:rPr lang="en-GB" dirty="0" smtClean="0"/>
              <a:t>Rep Bodies have now acknowledged this and are in discussion and negotiation.</a:t>
            </a:r>
          </a:p>
          <a:p>
            <a:endParaRPr lang="en-GB" dirty="0"/>
          </a:p>
        </p:txBody>
      </p:sp>
      <p:sp>
        <p:nvSpPr>
          <p:cNvPr id="4" name="Slide Number Placeholder 3"/>
          <p:cNvSpPr>
            <a:spLocks noGrp="1"/>
          </p:cNvSpPr>
          <p:nvPr>
            <p:ph type="sldNum" sz="quarter" idx="10"/>
          </p:nvPr>
        </p:nvSpPr>
        <p:spPr/>
        <p:txBody>
          <a:bodyPr/>
          <a:lstStyle/>
          <a:p>
            <a:fld id="{E2CCC203-F42C-4B06-AC80-7D4C9F072FCC}" type="slidenum">
              <a:rPr lang="en-GB" smtClean="0"/>
              <a:t>15</a:t>
            </a:fld>
            <a:endParaRPr lang="en-GB"/>
          </a:p>
        </p:txBody>
      </p:sp>
    </p:spTree>
    <p:extLst>
      <p:ext uri="{BB962C8B-B14F-4D97-AF65-F5344CB8AC3E}">
        <p14:creationId xmlns:p14="http://schemas.microsoft.com/office/powerpoint/2010/main" val="283259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a:t>
            </a:r>
            <a:r>
              <a:rPr lang="en-GB" baseline="0" dirty="0" smtClean="0"/>
              <a:t> what CRIT are doing.</a:t>
            </a:r>
          </a:p>
          <a:p>
            <a:r>
              <a:rPr lang="en-GB" baseline="0" dirty="0" smtClean="0"/>
              <a:t>Explain priority call handling, is the casualty breathing?, are they conscious?, are they responsive to noise, touch, pain delays response from the Ambulance.</a:t>
            </a:r>
          </a:p>
          <a:p>
            <a:r>
              <a:rPr lang="en-GB" baseline="0" dirty="0" smtClean="0"/>
              <a:t>Link back to Public Value.</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16</a:t>
            </a:fld>
            <a:endParaRPr lang="en-GB"/>
          </a:p>
        </p:txBody>
      </p:sp>
    </p:spTree>
    <p:extLst>
      <p:ext uri="{BB962C8B-B14F-4D97-AF65-F5344CB8AC3E}">
        <p14:creationId xmlns:p14="http://schemas.microsoft.com/office/powerpoint/2010/main" val="146265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mobilisations on behalf of GMP and NWAS.</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17</a:t>
            </a:fld>
            <a:endParaRPr lang="en-GB"/>
          </a:p>
        </p:txBody>
      </p:sp>
    </p:spTree>
    <p:extLst>
      <p:ext uri="{BB962C8B-B14F-4D97-AF65-F5344CB8AC3E}">
        <p14:creationId xmlns:p14="http://schemas.microsoft.com/office/powerpoint/2010/main" val="59299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GMFRS overview</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2</a:t>
            </a:fld>
            <a:endParaRPr lang="en-GB"/>
          </a:p>
        </p:txBody>
      </p:sp>
    </p:spTree>
    <p:extLst>
      <p:ext uri="{BB962C8B-B14F-4D97-AF65-F5344CB8AC3E}">
        <p14:creationId xmlns:p14="http://schemas.microsoft.com/office/powerpoint/2010/main" val="410445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In order to deliver this purpose we have set a number of Corporate aims which</a:t>
            </a:r>
          </a:p>
          <a:p>
            <a:pPr eaLnBrk="1" hangingPunct="1">
              <a:spcBef>
                <a:spcPct val="0"/>
              </a:spcBef>
            </a:pPr>
            <a:r>
              <a:rPr lang="en-GB" dirty="0" smtClean="0"/>
              <a:t>are split into six key aims which support the achievement of our core purpose.</a:t>
            </a:r>
          </a:p>
          <a:p>
            <a:pPr eaLnBrk="1" hangingPunct="1">
              <a:spcBef>
                <a:spcPct val="0"/>
              </a:spcBef>
            </a:pPr>
            <a:r>
              <a:rPr lang="en-GB" dirty="0" smtClean="0"/>
              <a:t>Prevention</a:t>
            </a:r>
          </a:p>
          <a:p>
            <a:pPr eaLnBrk="1" hangingPunct="1">
              <a:spcBef>
                <a:spcPct val="0"/>
              </a:spcBef>
            </a:pPr>
            <a:r>
              <a:rPr lang="en-GB" dirty="0" smtClean="0"/>
              <a:t>Protection</a:t>
            </a:r>
          </a:p>
          <a:p>
            <a:pPr eaLnBrk="1" hangingPunct="1">
              <a:spcBef>
                <a:spcPct val="0"/>
              </a:spcBef>
            </a:pPr>
            <a:r>
              <a:rPr lang="en-GB" dirty="0" smtClean="0"/>
              <a:t>Response</a:t>
            </a:r>
          </a:p>
          <a:p>
            <a:pPr eaLnBrk="1" hangingPunct="1">
              <a:spcBef>
                <a:spcPct val="0"/>
              </a:spcBef>
            </a:pPr>
            <a:r>
              <a:rPr lang="en-GB" dirty="0" smtClean="0"/>
              <a:t>People </a:t>
            </a:r>
          </a:p>
          <a:p>
            <a:pPr eaLnBrk="1" hangingPunct="1">
              <a:spcBef>
                <a:spcPct val="0"/>
              </a:spcBef>
            </a:pPr>
            <a:r>
              <a:rPr lang="en-GB" dirty="0" smtClean="0"/>
              <a:t>Principles</a:t>
            </a:r>
          </a:p>
          <a:p>
            <a:pPr eaLnBrk="1" hangingPunct="1">
              <a:spcBef>
                <a:spcPct val="0"/>
              </a:spcBef>
            </a:pPr>
            <a:r>
              <a:rPr lang="en-GB" dirty="0" smtClean="0"/>
              <a:t>Public Value</a:t>
            </a:r>
          </a:p>
          <a:p>
            <a:pPr eaLnBrk="1" hangingPunct="1">
              <a:spcBef>
                <a:spcPct val="0"/>
              </a:spcBef>
            </a:pP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6EB645-8FB4-4F9E-B946-6C82607C3D68}" type="slidenum">
              <a:rPr lang="en-GB" smtClean="0"/>
              <a:pPr eaLnBrk="1" hangingPunct="1"/>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Changed the thought</a:t>
            </a:r>
            <a:r>
              <a:rPr lang="en-GB" baseline="0" dirty="0" smtClean="0"/>
              <a:t> process of Fires and Incidents attended being Preventable and None - Preventable to Accidental and None - Accidental</a:t>
            </a:r>
          </a:p>
          <a:p>
            <a:r>
              <a:rPr lang="en-GB" baseline="0" dirty="0" smtClean="0"/>
              <a:t>GMFRS believe that every incident is Preventable.</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5</a:t>
            </a:fld>
            <a:endParaRPr lang="en-GB"/>
          </a:p>
        </p:txBody>
      </p:sp>
    </p:spTree>
    <p:extLst>
      <p:ext uri="{BB962C8B-B14F-4D97-AF65-F5344CB8AC3E}">
        <p14:creationId xmlns:p14="http://schemas.microsoft.com/office/powerpoint/2010/main" val="57175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20750" y="746125"/>
            <a:ext cx="4970463" cy="37274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Of the 60 people who died in preventable dwelling fires within Greater Manchester, 45 of them lived in properties fitted with smoke alarms. </a:t>
            </a:r>
          </a:p>
          <a:p>
            <a:pPr>
              <a:spcBef>
                <a:spcPct val="0"/>
              </a:spcBef>
            </a:pPr>
            <a:endParaRPr lang="en-GB" dirty="0" smtClean="0"/>
          </a:p>
          <a:p>
            <a:pPr>
              <a:spcBef>
                <a:spcPct val="0"/>
              </a:spcBef>
            </a:pPr>
            <a:r>
              <a:rPr lang="en-GB" dirty="0" smtClean="0"/>
              <a:t>Only 25 of those properties however were protected by a working smoke alarm. </a:t>
            </a:r>
          </a:p>
          <a:p>
            <a:pPr>
              <a:spcBef>
                <a:spcPct val="0"/>
              </a:spcBef>
            </a:pPr>
            <a:endParaRPr lang="en-GB" dirty="0" smtClean="0"/>
          </a:p>
          <a:p>
            <a:pPr>
              <a:spcBef>
                <a:spcPct val="0"/>
              </a:spcBef>
            </a:pPr>
            <a:r>
              <a:rPr lang="en-GB" dirty="0" smtClean="0"/>
              <a:t>Of these 25 operational alarms it has to be considered that contributory factors such as the effects of alcohol and disabilities may have prevented the occupier from responding effectively when alerted. </a:t>
            </a:r>
          </a:p>
          <a:p>
            <a:pPr>
              <a:spcBef>
                <a:spcPct val="0"/>
              </a:spcBef>
            </a:pPr>
            <a:endParaRPr lang="en-GB" dirty="0" smtClean="0"/>
          </a:p>
          <a:p>
            <a:pPr>
              <a:spcBef>
                <a:spcPct val="0"/>
              </a:spcBef>
            </a:pPr>
            <a:r>
              <a:rPr lang="en-GB" dirty="0" smtClean="0"/>
              <a:t>It is therefore important that prevention activity is tailored to meet the needs of the individual as a one size fits all approach is not sufficient. GMFRS along with our partners must look at alternative solutions involving technology and specialist alarms such as the square wave alarm or equivalent. </a:t>
            </a:r>
          </a:p>
          <a:p>
            <a:pPr>
              <a:spcBef>
                <a:spcPct val="0"/>
              </a:spcBef>
            </a:pPr>
            <a:endParaRPr lang="en-GB" dirty="0" smtClean="0"/>
          </a:p>
          <a:p>
            <a:pPr>
              <a:spcBef>
                <a:spcPct val="0"/>
              </a:spcBef>
            </a:pPr>
            <a:r>
              <a:rPr lang="en-GB" dirty="0" smtClean="0"/>
              <a:t>Through our intelligence I can tell you – the age, ethnicity, of who's most likely to die in a fire – I can indicate where (borough, type of property, room in the house) and I can tell you the cause  -  My problem is that we don’t come into contact with the vast majority of them  till they </a:t>
            </a:r>
            <a:r>
              <a:rPr lang="en-GB" dirty="0" err="1" smtClean="0"/>
              <a:t>they</a:t>
            </a:r>
            <a:r>
              <a:rPr lang="en-GB" dirty="0" smtClean="0"/>
              <a:t> have a fire !! – </a:t>
            </a:r>
          </a:p>
          <a:p>
            <a:pPr>
              <a:spcBef>
                <a:spcPct val="0"/>
              </a:spcBef>
            </a:pPr>
            <a:endParaRPr lang="en-GB" dirty="0" smtClean="0"/>
          </a:p>
          <a:p>
            <a:pPr>
              <a:spcBef>
                <a:spcPct val="0"/>
              </a:spcBef>
            </a:pPr>
            <a:r>
              <a:rPr lang="en-GB" dirty="0" smtClean="0"/>
              <a:t>This</a:t>
            </a:r>
            <a:r>
              <a:rPr lang="en-GB" baseline="0" dirty="0" smtClean="0"/>
              <a:t> is where working with Partners and professionals is required.</a:t>
            </a:r>
            <a:endParaRPr lang="en-GB" dirty="0" smtClean="0"/>
          </a:p>
          <a:p>
            <a:pPr>
              <a:spcBef>
                <a:spcPct val="0"/>
              </a:spcBef>
            </a:pPr>
            <a:endParaRPr lang="en-GB" dirty="0" smtClean="0"/>
          </a:p>
        </p:txBody>
      </p:sp>
      <p:sp>
        <p:nvSpPr>
          <p:cNvPr id="75780" name="Slide Number Placeholder 3"/>
          <p:cNvSpPr txBox="1">
            <a:spLocks noGrp="1"/>
          </p:cNvSpPr>
          <p:nvPr/>
        </p:nvSpPr>
        <p:spPr bwMode="auto">
          <a:xfrm>
            <a:off x="3857625" y="9444038"/>
            <a:ext cx="2951163" cy="496887"/>
          </a:xfrm>
          <a:prstGeom prst="rect">
            <a:avLst/>
          </a:prstGeom>
          <a:noFill/>
          <a:ln w="9525">
            <a:noFill/>
            <a:miter lim="800000"/>
            <a:headEnd/>
            <a:tailEnd/>
          </a:ln>
        </p:spPr>
        <p:txBody>
          <a:bodyPr anchor="b"/>
          <a:lstStyle/>
          <a:p>
            <a:pPr algn="r"/>
            <a:fld id="{7BA391CF-54D3-4235-8C00-0FC72437ED4B}" type="slidenum">
              <a:rPr lang="en-GB" sz="1200">
                <a:solidFill>
                  <a:srgbClr val="000000"/>
                </a:solidFill>
                <a:latin typeface="Calibri" pitchFamily="34" charset="0"/>
              </a:rPr>
              <a:pPr algn="r"/>
              <a:t>6</a:t>
            </a:fld>
            <a:endParaRPr lang="en-GB"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Demonstration </a:t>
            </a:r>
            <a:r>
              <a:rPr lang="en-GB" dirty="0" smtClean="0"/>
              <a:t>of reduction in Fire Service activity and increase in Ambulance</a:t>
            </a:r>
            <a:r>
              <a:rPr lang="en-GB" baseline="0" dirty="0" smtClean="0"/>
              <a:t> activity, and allows creation of capacity.</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7</a:t>
            </a:fld>
            <a:endParaRPr lang="en-GB"/>
          </a:p>
        </p:txBody>
      </p:sp>
    </p:spTree>
    <p:extLst>
      <p:ext uri="{BB962C8B-B14F-4D97-AF65-F5344CB8AC3E}">
        <p14:creationId xmlns:p14="http://schemas.microsoft.com/office/powerpoint/2010/main" val="211945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where the biggest risk is.</a:t>
            </a:r>
            <a:endParaRPr lang="en-GB" dirty="0"/>
          </a:p>
        </p:txBody>
      </p:sp>
      <p:sp>
        <p:nvSpPr>
          <p:cNvPr id="4" name="Slide Number Placeholder 3"/>
          <p:cNvSpPr>
            <a:spLocks noGrp="1"/>
          </p:cNvSpPr>
          <p:nvPr>
            <p:ph type="sldNum" sz="quarter" idx="10"/>
          </p:nvPr>
        </p:nvSpPr>
        <p:spPr/>
        <p:txBody>
          <a:bodyPr/>
          <a:lstStyle/>
          <a:p>
            <a:fld id="{E2CCC203-F42C-4B06-AC80-7D4C9F072FCC}" type="slidenum">
              <a:rPr lang="en-GB" smtClean="0"/>
              <a:t>9</a:t>
            </a:fld>
            <a:endParaRPr lang="en-GB"/>
          </a:p>
        </p:txBody>
      </p:sp>
    </p:spTree>
    <p:extLst>
      <p:ext uri="{BB962C8B-B14F-4D97-AF65-F5344CB8AC3E}">
        <p14:creationId xmlns:p14="http://schemas.microsoft.com/office/powerpoint/2010/main" val="426325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Fire Service</a:t>
            </a:r>
            <a:r>
              <a:rPr lang="en-GB" baseline="0" dirty="0" smtClean="0"/>
              <a:t> already carry an AED on every front line appliance, and time is critical, link to current Fire Service attendance times.</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10</a:t>
            </a:fld>
            <a:endParaRPr lang="en-GB"/>
          </a:p>
        </p:txBody>
      </p:sp>
    </p:spTree>
    <p:extLst>
      <p:ext uri="{BB962C8B-B14F-4D97-AF65-F5344CB8AC3E}">
        <p14:creationId xmlns:p14="http://schemas.microsoft.com/office/powerpoint/2010/main" val="312235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a:t>
            </a:r>
            <a:r>
              <a:rPr lang="en-GB" baseline="0" dirty="0" smtClean="0"/>
              <a:t> from NHS and Ambulance Service professionals.</a:t>
            </a:r>
            <a:endParaRPr lang="en-GB" dirty="0"/>
          </a:p>
        </p:txBody>
      </p:sp>
      <p:sp>
        <p:nvSpPr>
          <p:cNvPr id="4" name="Slide Number Placeholder 3"/>
          <p:cNvSpPr>
            <a:spLocks noGrp="1"/>
          </p:cNvSpPr>
          <p:nvPr>
            <p:ph type="sldNum" sz="quarter" idx="10"/>
          </p:nvPr>
        </p:nvSpPr>
        <p:spPr/>
        <p:txBody>
          <a:bodyPr/>
          <a:lstStyle/>
          <a:p>
            <a:pPr>
              <a:defRPr/>
            </a:pPr>
            <a:fld id="{F3A78218-FE57-41BE-897C-1E0F794FC6D5}" type="slidenum">
              <a:rPr lang="en-GB" smtClean="0"/>
              <a:pPr>
                <a:defRPr/>
              </a:pPr>
              <a:t>11</a:t>
            </a:fld>
            <a:endParaRPr lang="en-GB"/>
          </a:p>
        </p:txBody>
      </p:sp>
    </p:spTree>
    <p:extLst>
      <p:ext uri="{BB962C8B-B14F-4D97-AF65-F5344CB8AC3E}">
        <p14:creationId xmlns:p14="http://schemas.microsoft.com/office/powerpoint/2010/main" val="221798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Banner_Logo"/>
          <p:cNvPicPr>
            <a:picLocks noChangeAspect="1" noChangeArrowheads="1"/>
          </p:cNvPicPr>
          <p:nvPr/>
        </p:nvPicPr>
        <p:blipFill>
          <a:blip r:embed="rId2"/>
          <a:srcRect/>
          <a:stretch>
            <a:fillRect/>
          </a:stretch>
        </p:blipFill>
        <p:spPr bwMode="auto">
          <a:xfrm>
            <a:off x="0" y="4789488"/>
            <a:ext cx="9144000" cy="2095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nner"/>
          <p:cNvPicPr>
            <a:picLocks noChangeAspect="1" noChangeArrowheads="1"/>
          </p:cNvPicPr>
          <p:nvPr/>
        </p:nvPicPr>
        <p:blipFill>
          <a:blip r:embed="rId13"/>
          <a:srcRect/>
          <a:stretch>
            <a:fillRect/>
          </a:stretch>
        </p:blipFill>
        <p:spPr bwMode="auto">
          <a:xfrm>
            <a:off x="0" y="6515100"/>
            <a:ext cx="9144000"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50825" y="548680"/>
            <a:ext cx="8497888" cy="4339650"/>
          </a:xfrm>
          <a:prstGeom prst="rect">
            <a:avLst/>
          </a:prstGeom>
          <a:noFill/>
          <a:ln w="9525">
            <a:noFill/>
            <a:miter lim="800000"/>
            <a:headEnd/>
            <a:tailEnd/>
          </a:ln>
        </p:spPr>
        <p:txBody>
          <a:bodyPr>
            <a:spAutoFit/>
          </a:bodyPr>
          <a:lstStyle/>
          <a:p>
            <a:pPr algn="ctr"/>
            <a:r>
              <a:rPr lang="en-GB" sz="3600" b="1" dirty="0" smtClean="0"/>
              <a:t>National Fire Safety Week</a:t>
            </a:r>
          </a:p>
          <a:p>
            <a:pPr algn="ctr"/>
            <a:r>
              <a:rPr lang="en-GB" sz="3600" b="1" dirty="0" smtClean="0"/>
              <a:t>Netherlands</a:t>
            </a:r>
          </a:p>
          <a:p>
            <a:pPr algn="ctr"/>
            <a:r>
              <a:rPr lang="en-GB" sz="3600" b="1" dirty="0" smtClean="0"/>
              <a:t>Community Risk Intervention Team</a:t>
            </a:r>
            <a:endParaRPr lang="en-GB" sz="3600" b="1" dirty="0"/>
          </a:p>
          <a:p>
            <a:pPr algn="ctr"/>
            <a:endParaRPr lang="en-GB" sz="3600" b="1" dirty="0" smtClean="0"/>
          </a:p>
          <a:p>
            <a:pPr algn="ctr"/>
            <a:endParaRPr lang="en-GB" sz="3600" b="1" dirty="0" smtClean="0">
              <a:latin typeface="+mj-lt"/>
            </a:endParaRPr>
          </a:p>
          <a:p>
            <a:pPr algn="ctr"/>
            <a:r>
              <a:rPr lang="en-GB" sz="3600" b="1" dirty="0" smtClean="0">
                <a:latin typeface="+mj-lt"/>
              </a:rPr>
              <a:t>16</a:t>
            </a:r>
            <a:r>
              <a:rPr lang="en-GB" sz="3600" b="1" baseline="30000" dirty="0" smtClean="0">
                <a:latin typeface="+mj-lt"/>
              </a:rPr>
              <a:t>th</a:t>
            </a:r>
            <a:r>
              <a:rPr lang="en-GB" sz="3600" b="1" dirty="0" smtClean="0">
                <a:latin typeface="+mj-lt"/>
              </a:rPr>
              <a:t> April 2015</a:t>
            </a:r>
          </a:p>
          <a:p>
            <a:r>
              <a:rPr lang="en-GB" sz="2000" b="1" dirty="0" smtClean="0">
                <a:latin typeface="+mj-lt"/>
              </a:rPr>
              <a:t>Ted O’Brien</a:t>
            </a:r>
            <a:endParaRPr lang="en-GB" sz="2000" b="1" dirty="0">
              <a:latin typeface="+mj-lt"/>
            </a:endParaRPr>
          </a:p>
          <a:p>
            <a:r>
              <a:rPr lang="en-GB" sz="2000" b="1" dirty="0" smtClean="0">
                <a:latin typeface="+mj-lt"/>
              </a:rPr>
              <a:t>Head of Operational Training &amp; Development</a:t>
            </a:r>
          </a:p>
          <a:p>
            <a:r>
              <a:rPr lang="en-GB" sz="2000" b="1" dirty="0" smtClean="0">
                <a:latin typeface="+mj-lt"/>
              </a:rPr>
              <a:t>Greater Manchester Fire &amp; Rescue Service</a:t>
            </a:r>
            <a:endParaRPr lang="en-GB" sz="20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sz="3600" b="1" dirty="0" smtClean="0"/>
              <a:t>All Hazards Response?</a:t>
            </a:r>
            <a:endParaRPr lang="en-GB" sz="3600" b="1" dirty="0"/>
          </a:p>
        </p:txBody>
      </p:sp>
      <p:sp>
        <p:nvSpPr>
          <p:cNvPr id="3" name="Content Placeholder 2"/>
          <p:cNvSpPr>
            <a:spLocks noGrp="1"/>
          </p:cNvSpPr>
          <p:nvPr>
            <p:ph idx="1"/>
          </p:nvPr>
        </p:nvSpPr>
        <p:spPr/>
        <p:txBody>
          <a:bodyPr/>
          <a:lstStyle/>
          <a:p>
            <a:endParaRPr lang="en-GB" dirty="0"/>
          </a:p>
        </p:txBody>
      </p:sp>
      <p:pic>
        <p:nvPicPr>
          <p:cNvPr id="2050" name="Picture 2" descr="C:\Users\oreillyp\Desktop\DESKTOP WORKING DOCS TAKEN OFF LENOVO TABLET\Presentations\Cardiac Survi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208912" cy="486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7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472608"/>
          </a:xfrm>
        </p:spPr>
        <p:txBody>
          <a:bodyPr/>
          <a:lstStyle/>
          <a:p>
            <a:pPr marL="0" indent="0" algn="ctr">
              <a:buNone/>
            </a:pPr>
            <a:r>
              <a:rPr lang="en-GB" dirty="0" smtClean="0">
                <a:solidFill>
                  <a:srgbClr val="FF0000"/>
                </a:solidFill>
              </a:rPr>
              <a:t>“A thousand lives a year could be saved if firefighters responded to cardiac arrests with defibrillators”</a:t>
            </a:r>
          </a:p>
          <a:p>
            <a:pPr marL="0" indent="0" algn="ctr">
              <a:buNone/>
            </a:pPr>
            <a:r>
              <a:rPr lang="en-GB" sz="1600" i="1" dirty="0" smtClean="0"/>
              <a:t>Professor Andy Newton </a:t>
            </a:r>
          </a:p>
          <a:p>
            <a:pPr marL="0" indent="0" algn="ctr">
              <a:buNone/>
            </a:pPr>
            <a:r>
              <a:rPr lang="en-GB" sz="1600" i="1" dirty="0" smtClean="0"/>
              <a:t>Director of Clinical Operations, South East Coast Ambulance Service</a:t>
            </a:r>
          </a:p>
          <a:p>
            <a:pPr marL="0" indent="0" algn="ctr">
              <a:buNone/>
            </a:pPr>
            <a:r>
              <a:rPr lang="en-GB" dirty="0">
                <a:solidFill>
                  <a:srgbClr val="FF0000"/>
                </a:solidFill>
              </a:rPr>
              <a:t>“250,000 people a year cross the threshold of Accident and Emergency units as a result of falls”</a:t>
            </a:r>
          </a:p>
          <a:p>
            <a:pPr marL="0" indent="0" algn="ctr">
              <a:buNone/>
            </a:pPr>
            <a:r>
              <a:rPr lang="en-GB" sz="1600" i="1" dirty="0"/>
              <a:t>Simon Stevens, CEO NHS </a:t>
            </a:r>
            <a:r>
              <a:rPr lang="en-GB" sz="1600" i="1" dirty="0" smtClean="0"/>
              <a:t>England</a:t>
            </a:r>
            <a:endParaRPr lang="en-GB" sz="1000" i="1" dirty="0"/>
          </a:p>
          <a:p>
            <a:pPr marL="0" indent="0" algn="ctr">
              <a:buNone/>
            </a:pPr>
            <a:r>
              <a:rPr lang="en-GB" dirty="0">
                <a:solidFill>
                  <a:srgbClr val="FF0000"/>
                </a:solidFill>
              </a:rPr>
              <a:t>Only 5% of those that suffer a cardiac arrest in Greater </a:t>
            </a:r>
            <a:r>
              <a:rPr lang="en-GB" dirty="0" smtClean="0">
                <a:solidFill>
                  <a:srgbClr val="FF0000"/>
                </a:solidFill>
              </a:rPr>
              <a:t>Manchester will survive, when this is </a:t>
            </a:r>
            <a:r>
              <a:rPr lang="en-GB" dirty="0">
                <a:solidFill>
                  <a:srgbClr val="FF0000"/>
                </a:solidFill>
              </a:rPr>
              <a:t>attended </a:t>
            </a:r>
            <a:r>
              <a:rPr lang="en-GB" dirty="0" smtClean="0">
                <a:solidFill>
                  <a:srgbClr val="FF0000"/>
                </a:solidFill>
              </a:rPr>
              <a:t>by NWAS alone</a:t>
            </a:r>
          </a:p>
          <a:p>
            <a:pPr marL="0" indent="0" algn="ctr">
              <a:buNone/>
            </a:pPr>
            <a:r>
              <a:rPr lang="en-GB" sz="1600" i="1" dirty="0" smtClean="0"/>
              <a:t>NWAS Paramedic Trainer</a:t>
            </a:r>
            <a:endParaRPr lang="en-GB" sz="1600" i="1" dirty="0"/>
          </a:p>
          <a:p>
            <a:pPr marL="0" indent="0" algn="ctr">
              <a:buNone/>
            </a:pPr>
            <a:endParaRPr lang="en-GB" sz="1600" i="1" dirty="0"/>
          </a:p>
        </p:txBody>
      </p:sp>
    </p:spTree>
    <p:extLst>
      <p:ext uri="{BB962C8B-B14F-4D97-AF65-F5344CB8AC3E}">
        <p14:creationId xmlns:p14="http://schemas.microsoft.com/office/powerpoint/2010/main" val="36215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r>
              <a:rPr lang="en-GB" sz="3600" b="1" dirty="0" smtClean="0"/>
              <a:t>Community Risk Intervention Team</a:t>
            </a:r>
            <a:endParaRPr lang="en-GB" sz="36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109018"/>
            <a:ext cx="7776864" cy="518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b="1" dirty="0" smtClean="0"/>
              <a:t>What is the Business Case?</a:t>
            </a:r>
            <a:endParaRPr lang="en-GB" sz="3600" b="1" dirty="0"/>
          </a:p>
        </p:txBody>
      </p:sp>
      <p:sp>
        <p:nvSpPr>
          <p:cNvPr id="3" name="Content Placeholder 2"/>
          <p:cNvSpPr>
            <a:spLocks noGrp="1"/>
          </p:cNvSpPr>
          <p:nvPr>
            <p:ph idx="1"/>
          </p:nvPr>
        </p:nvSpPr>
        <p:spPr>
          <a:xfrm>
            <a:off x="467544" y="1340768"/>
            <a:ext cx="8229600" cy="4968552"/>
          </a:xfrm>
        </p:spPr>
        <p:txBody>
          <a:bodyPr/>
          <a:lstStyle/>
          <a:p>
            <a:r>
              <a:rPr lang="en-GB" sz="2000" b="1" dirty="0" smtClean="0"/>
              <a:t>75% of calls to GMP not crime related</a:t>
            </a:r>
          </a:p>
          <a:p>
            <a:pPr marL="0" indent="0">
              <a:buNone/>
            </a:pPr>
            <a:endParaRPr lang="en-GB" sz="2000" b="1" dirty="0" smtClean="0"/>
          </a:p>
          <a:p>
            <a:r>
              <a:rPr lang="en-GB" sz="2000" b="1" dirty="0" smtClean="0"/>
              <a:t>Pressure on North West Ambulance Service to meet attendance standards</a:t>
            </a:r>
          </a:p>
          <a:p>
            <a:pPr marL="0" indent="0">
              <a:buNone/>
            </a:pPr>
            <a:endParaRPr lang="en-GB" sz="2000" b="1" dirty="0" smtClean="0"/>
          </a:p>
          <a:p>
            <a:r>
              <a:rPr lang="en-GB" sz="2000" b="1" dirty="0" smtClean="0"/>
              <a:t>Reputational impact for other agencies (GMP &amp; NWAS) when low priority calls escalate in seriousness</a:t>
            </a:r>
          </a:p>
          <a:p>
            <a:pPr marL="0" indent="0">
              <a:buNone/>
            </a:pPr>
            <a:endParaRPr lang="en-GB" sz="2000" b="1" dirty="0" smtClean="0"/>
          </a:p>
          <a:p>
            <a:r>
              <a:rPr lang="en-GB" sz="2000" b="1" dirty="0" smtClean="0"/>
              <a:t>Cost of primary and secondary care, reablement costs, on-going social care provision</a:t>
            </a:r>
          </a:p>
          <a:p>
            <a:pPr marL="0" indent="0">
              <a:buNone/>
            </a:pPr>
            <a:endParaRPr lang="en-GB" sz="2000" b="1" dirty="0" smtClean="0"/>
          </a:p>
          <a:p>
            <a:r>
              <a:rPr lang="en-GB" sz="2000" b="1" dirty="0" smtClean="0"/>
              <a:t>Potential savings to Greater Manchester of £7.9M/pa by end of year two (already being exceeded)</a:t>
            </a:r>
          </a:p>
        </p:txBody>
      </p:sp>
    </p:spTree>
    <p:extLst>
      <p:ext uri="{BB962C8B-B14F-4D97-AF65-F5344CB8AC3E}">
        <p14:creationId xmlns:p14="http://schemas.microsoft.com/office/powerpoint/2010/main" val="24647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Partners and Support</a:t>
            </a:r>
            <a:endParaRPr lang="en-GB" sz="3600" b="1" dirty="0"/>
          </a:p>
        </p:txBody>
      </p:sp>
      <p:sp>
        <p:nvSpPr>
          <p:cNvPr id="3" name="Content Placeholder 2"/>
          <p:cNvSpPr>
            <a:spLocks noGrp="1"/>
          </p:cNvSpPr>
          <p:nvPr>
            <p:ph sz="half" idx="1"/>
          </p:nvPr>
        </p:nvSpPr>
        <p:spPr>
          <a:xfrm>
            <a:off x="457200" y="1268760"/>
            <a:ext cx="4038600" cy="4968552"/>
          </a:xfrm>
        </p:spPr>
        <p:txBody>
          <a:bodyPr/>
          <a:lstStyle/>
          <a:p>
            <a:pPr marL="342900" lvl="1" indent="-342900">
              <a:lnSpc>
                <a:spcPct val="150000"/>
              </a:lnSpc>
              <a:buFontTx/>
              <a:buChar char="•"/>
            </a:pPr>
            <a:r>
              <a:rPr lang="en-US" sz="2000" dirty="0" smtClean="0"/>
              <a:t>North West Ambulance Service</a:t>
            </a:r>
          </a:p>
          <a:p>
            <a:pPr marL="342900" lvl="1" indent="-342900">
              <a:lnSpc>
                <a:spcPct val="150000"/>
              </a:lnSpc>
              <a:buFontTx/>
              <a:buChar char="•"/>
            </a:pPr>
            <a:r>
              <a:rPr lang="en-US" sz="2000" dirty="0"/>
              <a:t>Greater Manchester </a:t>
            </a:r>
            <a:r>
              <a:rPr lang="en-US" sz="2000" dirty="0" smtClean="0"/>
              <a:t>Police</a:t>
            </a:r>
          </a:p>
          <a:p>
            <a:pPr marL="342900" lvl="1" indent="-342900">
              <a:lnSpc>
                <a:spcPct val="150000"/>
              </a:lnSpc>
              <a:buFontTx/>
              <a:buChar char="•"/>
            </a:pPr>
            <a:r>
              <a:rPr lang="en-US" sz="2000" dirty="0"/>
              <a:t>Greater Manchester Police and Crime </a:t>
            </a:r>
            <a:r>
              <a:rPr lang="en-US" sz="2000" dirty="0" smtClean="0"/>
              <a:t>Commissioner</a:t>
            </a:r>
          </a:p>
          <a:p>
            <a:pPr marL="342900" lvl="1" indent="-342900">
              <a:lnSpc>
                <a:spcPct val="150000"/>
              </a:lnSpc>
              <a:buFontTx/>
              <a:buChar char="•"/>
            </a:pPr>
            <a:r>
              <a:rPr lang="en-US" sz="2000" dirty="0"/>
              <a:t>GM </a:t>
            </a:r>
            <a:r>
              <a:rPr lang="en-US" sz="2000" dirty="0" smtClean="0"/>
              <a:t>Police and Crime Leads Group</a:t>
            </a:r>
          </a:p>
          <a:p>
            <a:pPr marL="342900" lvl="1" indent="-342900">
              <a:lnSpc>
                <a:spcPct val="150000"/>
              </a:lnSpc>
              <a:buFontTx/>
              <a:buChar char="•"/>
            </a:pPr>
            <a:r>
              <a:rPr lang="en-US" sz="2000" dirty="0"/>
              <a:t>GM Directors of Public Health </a:t>
            </a:r>
            <a:endParaRPr lang="en-US" sz="2000" dirty="0" smtClean="0"/>
          </a:p>
          <a:p>
            <a:pPr marL="342900" lvl="1" indent="-342900">
              <a:lnSpc>
                <a:spcPct val="150000"/>
              </a:lnSpc>
              <a:buFontTx/>
              <a:buChar char="•"/>
            </a:pPr>
            <a:r>
              <a:rPr lang="en-US" sz="2000" dirty="0"/>
              <a:t>GM Public Sector Reform Executive </a:t>
            </a:r>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a:p>
          <a:p>
            <a:pPr marL="342900" lvl="1" indent="-342900">
              <a:lnSpc>
                <a:spcPct val="150000"/>
              </a:lnSpc>
              <a:buFontTx/>
              <a:buChar char="•"/>
            </a:pPr>
            <a:endParaRPr lang="en-GB" sz="2000" dirty="0" smtClean="0"/>
          </a:p>
          <a:p>
            <a:pPr marL="342900" lvl="1" indent="-342900">
              <a:lnSpc>
                <a:spcPct val="150000"/>
              </a:lnSpc>
              <a:buFontTx/>
              <a:buChar char="•"/>
            </a:pPr>
            <a:endParaRPr lang="en-GB" sz="2000" dirty="0"/>
          </a:p>
        </p:txBody>
      </p:sp>
      <p:sp>
        <p:nvSpPr>
          <p:cNvPr id="4" name="Content Placeholder 3"/>
          <p:cNvSpPr>
            <a:spLocks noGrp="1"/>
          </p:cNvSpPr>
          <p:nvPr>
            <p:ph sz="half" idx="2"/>
          </p:nvPr>
        </p:nvSpPr>
        <p:spPr>
          <a:xfrm>
            <a:off x="4648200" y="1268760"/>
            <a:ext cx="4038600" cy="4525963"/>
          </a:xfrm>
        </p:spPr>
        <p:txBody>
          <a:bodyPr/>
          <a:lstStyle/>
          <a:p>
            <a:pPr marL="342900" lvl="1" indent="-342900">
              <a:lnSpc>
                <a:spcPct val="150000"/>
              </a:lnSpc>
              <a:buFontTx/>
              <a:buChar char="•"/>
            </a:pPr>
            <a:r>
              <a:rPr lang="en-US" sz="2000" dirty="0" smtClean="0"/>
              <a:t>GM </a:t>
            </a:r>
            <a:r>
              <a:rPr lang="en-US" sz="2000" dirty="0"/>
              <a:t>Health and Wellbeing Board </a:t>
            </a:r>
            <a:endParaRPr lang="en-GB" sz="2000" dirty="0"/>
          </a:p>
          <a:p>
            <a:pPr marL="342900" lvl="1" indent="-342900">
              <a:lnSpc>
                <a:spcPct val="150000"/>
              </a:lnSpc>
              <a:buFontTx/>
              <a:buChar char="•"/>
            </a:pPr>
            <a:r>
              <a:rPr lang="en-US" sz="2000" dirty="0"/>
              <a:t>GM Directors of Adult Social Services</a:t>
            </a:r>
          </a:p>
          <a:p>
            <a:pPr marL="342900" lvl="1" indent="-342900">
              <a:lnSpc>
                <a:spcPct val="150000"/>
              </a:lnSpc>
              <a:buFontTx/>
              <a:buChar char="•"/>
            </a:pPr>
            <a:r>
              <a:rPr lang="en-US" sz="2000" dirty="0"/>
              <a:t>GM Strategic Safeguarding Partnership Board</a:t>
            </a:r>
          </a:p>
          <a:p>
            <a:pPr marL="342900" lvl="1" indent="-342900">
              <a:lnSpc>
                <a:spcPct val="150000"/>
              </a:lnSpc>
              <a:buFontTx/>
              <a:buChar char="•"/>
            </a:pPr>
            <a:r>
              <a:rPr lang="en-US" sz="2000" dirty="0"/>
              <a:t>GM Association of Clinical Commissioning Groups</a:t>
            </a:r>
          </a:p>
          <a:p>
            <a:pPr marL="342900" lvl="1" indent="-342900">
              <a:lnSpc>
                <a:spcPct val="150000"/>
              </a:lnSpc>
              <a:buFontTx/>
              <a:buChar char="•"/>
            </a:pPr>
            <a:r>
              <a:rPr lang="en-US" sz="2000" dirty="0"/>
              <a:t>University of Salford</a:t>
            </a:r>
            <a:endParaRPr lang="en-GB" sz="2000" dirty="0"/>
          </a:p>
          <a:p>
            <a:endParaRPr lang="en-GB" dirty="0"/>
          </a:p>
        </p:txBody>
      </p:sp>
    </p:spTree>
    <p:extLst>
      <p:ext uri="{BB962C8B-B14F-4D97-AF65-F5344CB8AC3E}">
        <p14:creationId xmlns:p14="http://schemas.microsoft.com/office/powerpoint/2010/main" val="318489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b="1" dirty="0" smtClean="0"/>
              <a:t>Pilot</a:t>
            </a:r>
            <a:endParaRPr lang="en-GB" sz="3600" b="1" dirty="0"/>
          </a:p>
        </p:txBody>
      </p:sp>
      <p:sp>
        <p:nvSpPr>
          <p:cNvPr id="3" name="Content Placeholder 2"/>
          <p:cNvSpPr>
            <a:spLocks noGrp="1"/>
          </p:cNvSpPr>
          <p:nvPr>
            <p:ph idx="1"/>
          </p:nvPr>
        </p:nvSpPr>
        <p:spPr>
          <a:xfrm>
            <a:off x="457200" y="1412776"/>
            <a:ext cx="8435280" cy="4896544"/>
          </a:xfrm>
        </p:spPr>
        <p:txBody>
          <a:bodyPr/>
          <a:lstStyle/>
          <a:p>
            <a:pPr>
              <a:lnSpc>
                <a:spcPct val="150000"/>
              </a:lnSpc>
            </a:pPr>
            <a:r>
              <a:rPr lang="en-GB" sz="2000" dirty="0" smtClean="0"/>
              <a:t>Pilot in </a:t>
            </a:r>
            <a:r>
              <a:rPr lang="en-GB" sz="2000" b="1" dirty="0" smtClean="0"/>
              <a:t>3 Boroughs, Wigan, Salford and Manchester </a:t>
            </a:r>
            <a:r>
              <a:rPr lang="en-GB" sz="2000" dirty="0" smtClean="0"/>
              <a:t>(Dec 14 – April 15)</a:t>
            </a:r>
          </a:p>
          <a:p>
            <a:pPr>
              <a:lnSpc>
                <a:spcPct val="150000"/>
              </a:lnSpc>
            </a:pPr>
            <a:r>
              <a:rPr lang="en-GB" sz="2000" b="1" dirty="0" smtClean="0"/>
              <a:t>Integrate</a:t>
            </a:r>
            <a:r>
              <a:rPr lang="en-GB" sz="2000" dirty="0" smtClean="0"/>
              <a:t> fully with new Health &amp; Social Care arrangements within Boroughs</a:t>
            </a:r>
          </a:p>
          <a:p>
            <a:pPr>
              <a:lnSpc>
                <a:spcPct val="150000"/>
              </a:lnSpc>
            </a:pPr>
            <a:r>
              <a:rPr lang="en-GB" sz="2000" dirty="0" smtClean="0"/>
              <a:t>Engage staff from GMP, NWAS and GMFRS volunteers, those returning from military service and Emergency Fire Crews that have engaged with GMFRS</a:t>
            </a:r>
          </a:p>
          <a:p>
            <a:pPr>
              <a:lnSpc>
                <a:spcPct val="150000"/>
              </a:lnSpc>
            </a:pPr>
            <a:r>
              <a:rPr lang="en-GB" sz="2000" b="1" dirty="0" smtClean="0"/>
              <a:t>Fixed term 20 hr/</a:t>
            </a:r>
            <a:r>
              <a:rPr lang="en-GB" sz="2000" b="1" dirty="0" err="1" smtClean="0"/>
              <a:t>wk</a:t>
            </a:r>
            <a:r>
              <a:rPr lang="en-GB" sz="2000" b="1" dirty="0" smtClean="0"/>
              <a:t> </a:t>
            </a:r>
            <a:r>
              <a:rPr lang="en-GB" sz="2000" dirty="0" smtClean="0"/>
              <a:t>contracts to cover period 0700 – 1900 hours</a:t>
            </a:r>
          </a:p>
          <a:p>
            <a:pPr>
              <a:lnSpc>
                <a:spcPct val="150000"/>
              </a:lnSpc>
            </a:pPr>
            <a:r>
              <a:rPr lang="en-GB" sz="2000" dirty="0" smtClean="0"/>
              <a:t>Minimum </a:t>
            </a:r>
            <a:r>
              <a:rPr lang="en-GB" sz="2000" b="1" dirty="0" smtClean="0"/>
              <a:t>12 hr/</a:t>
            </a:r>
            <a:r>
              <a:rPr lang="en-GB" sz="2000" b="1" dirty="0" err="1" smtClean="0"/>
              <a:t>wk</a:t>
            </a:r>
            <a:r>
              <a:rPr lang="en-GB" sz="2000" b="1" dirty="0" smtClean="0"/>
              <a:t> out of hours cover </a:t>
            </a:r>
            <a:r>
              <a:rPr lang="en-GB" sz="2000" dirty="0" smtClean="0"/>
              <a:t>provided through ‘on-call’ arrangements</a:t>
            </a:r>
          </a:p>
        </p:txBody>
      </p:sp>
    </p:spTree>
    <p:extLst>
      <p:ext uri="{BB962C8B-B14F-4D97-AF65-F5344CB8AC3E}">
        <p14:creationId xmlns:p14="http://schemas.microsoft.com/office/powerpoint/2010/main" val="30061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b="1" dirty="0" smtClean="0"/>
              <a:t>Activity</a:t>
            </a:r>
            <a:endParaRPr lang="en-GB" sz="3600" b="1" dirty="0"/>
          </a:p>
        </p:txBody>
      </p:sp>
      <p:sp>
        <p:nvSpPr>
          <p:cNvPr id="3" name="Content Placeholder 2"/>
          <p:cNvSpPr>
            <a:spLocks noGrp="1"/>
          </p:cNvSpPr>
          <p:nvPr>
            <p:ph idx="1"/>
          </p:nvPr>
        </p:nvSpPr>
        <p:spPr>
          <a:xfrm>
            <a:off x="457200" y="1412776"/>
            <a:ext cx="8229600" cy="4896544"/>
          </a:xfrm>
        </p:spPr>
        <p:txBody>
          <a:bodyPr/>
          <a:lstStyle/>
          <a:p>
            <a:pPr>
              <a:lnSpc>
                <a:spcPct val="150000"/>
              </a:lnSpc>
            </a:pPr>
            <a:r>
              <a:rPr lang="en-GB" sz="2000" b="1" dirty="0" smtClean="0"/>
              <a:t>Prevention work 0700 to 1900 </a:t>
            </a:r>
            <a:r>
              <a:rPr lang="en-GB" sz="2000" dirty="0" smtClean="0"/>
              <a:t>– focus on fire, falls, CO, crime and general detrition in health</a:t>
            </a:r>
          </a:p>
          <a:p>
            <a:pPr>
              <a:lnSpc>
                <a:spcPct val="150000"/>
              </a:lnSpc>
            </a:pPr>
            <a:r>
              <a:rPr lang="en-GB" sz="2000" dirty="0" smtClean="0"/>
              <a:t>Provide risk reduction equipment at point of contact and referral to specialists where appropriate</a:t>
            </a:r>
          </a:p>
          <a:p>
            <a:pPr>
              <a:lnSpc>
                <a:spcPct val="150000"/>
              </a:lnSpc>
            </a:pPr>
            <a:r>
              <a:rPr lang="en-GB" sz="2000" b="1" dirty="0" smtClean="0"/>
              <a:t>Response to Falls </a:t>
            </a:r>
            <a:r>
              <a:rPr lang="en-GB" sz="2000" dirty="0" smtClean="0"/>
              <a:t>in the home on behalf of NWAS (manage risk with a view to casualty remaining at home wherever possible)</a:t>
            </a:r>
          </a:p>
          <a:p>
            <a:pPr>
              <a:lnSpc>
                <a:spcPct val="150000"/>
              </a:lnSpc>
            </a:pPr>
            <a:r>
              <a:rPr lang="en-GB" sz="2000" b="1" dirty="0" smtClean="0"/>
              <a:t>Response to Concern for Welfare</a:t>
            </a:r>
            <a:r>
              <a:rPr lang="en-GB" sz="2000" dirty="0" smtClean="0"/>
              <a:t> relating to mental health on behalf of GMP</a:t>
            </a:r>
          </a:p>
          <a:p>
            <a:pPr>
              <a:lnSpc>
                <a:spcPct val="150000"/>
              </a:lnSpc>
            </a:pPr>
            <a:r>
              <a:rPr lang="en-GB" sz="2000" b="1" dirty="0" smtClean="0"/>
              <a:t>Response to Cardiac Arrests </a:t>
            </a:r>
            <a:r>
              <a:rPr lang="en-GB" sz="2000" dirty="0" smtClean="0"/>
              <a:t>within a 3-mile radius of their location</a:t>
            </a:r>
          </a:p>
        </p:txBody>
      </p:sp>
    </p:spTree>
    <p:extLst>
      <p:ext uri="{BB962C8B-B14F-4D97-AF65-F5344CB8AC3E}">
        <p14:creationId xmlns:p14="http://schemas.microsoft.com/office/powerpoint/2010/main" val="35321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3600" b="1" dirty="0">
                <a:solidFill>
                  <a:srgbClr val="000000"/>
                </a:solidFill>
              </a:rPr>
              <a:t>Activity to </a:t>
            </a:r>
            <a:r>
              <a:rPr lang="en-GB" sz="3600" b="1" dirty="0" smtClean="0">
                <a:solidFill>
                  <a:srgbClr val="000000"/>
                </a:solidFill>
              </a:rPr>
              <a:t>22 </a:t>
            </a:r>
            <a:r>
              <a:rPr lang="en-GB" sz="3600" b="1" dirty="0">
                <a:solidFill>
                  <a:srgbClr val="000000"/>
                </a:solidFill>
              </a:rPr>
              <a:t>March 2015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6793851"/>
              </p:ext>
            </p:extLst>
          </p:nvPr>
        </p:nvGraphicFramePr>
        <p:xfrm>
          <a:off x="251520" y="1052736"/>
          <a:ext cx="8640960" cy="5173034"/>
        </p:xfrm>
        <a:graphic>
          <a:graphicData uri="http://schemas.openxmlformats.org/drawingml/2006/table">
            <a:tbl>
              <a:tblPr/>
              <a:tblGrid>
                <a:gridCol w="813683"/>
                <a:gridCol w="1058378"/>
                <a:gridCol w="766513"/>
                <a:gridCol w="801891"/>
                <a:gridCol w="1143873"/>
                <a:gridCol w="849060"/>
                <a:gridCol w="990571"/>
                <a:gridCol w="1143873"/>
                <a:gridCol w="1073118"/>
              </a:tblGrid>
              <a:tr h="279146">
                <a:tc gridSpan="9">
                  <a:txBody>
                    <a:bodyPr/>
                    <a:lstStyle/>
                    <a:p>
                      <a:pPr algn="ctr" fontAlgn="ctr"/>
                      <a:r>
                        <a:rPr lang="en-GB" sz="1100" b="1" i="0" u="none" strike="noStrike" dirty="0">
                          <a:solidFill>
                            <a:srgbClr val="FFFFFF"/>
                          </a:solidFill>
                          <a:effectLst/>
                          <a:latin typeface="Arial"/>
                        </a:rPr>
                        <a:t>CRIT Attendance Data</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77924">
                <a:tc rowSpan="3">
                  <a:txBody>
                    <a:bodyPr/>
                    <a:lstStyle/>
                    <a:p>
                      <a:pPr algn="ctr" fontAlgn="ctr"/>
                      <a:r>
                        <a:rPr lang="en-GB" sz="1100" b="1" i="0" u="none" strike="noStrike">
                          <a:solidFill>
                            <a:srgbClr val="FFFFFF"/>
                          </a:solidFill>
                          <a:effectLst/>
                          <a:latin typeface="Arial"/>
                        </a:rPr>
                        <a:t>Borough</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gridSpan="5">
                  <a:txBody>
                    <a:bodyPr/>
                    <a:lstStyle/>
                    <a:p>
                      <a:pPr algn="ctr" fontAlgn="ctr"/>
                      <a:r>
                        <a:rPr lang="en-GB" sz="1300" b="1" i="0" u="none" strike="noStrike">
                          <a:solidFill>
                            <a:srgbClr val="1F497D"/>
                          </a:solidFill>
                          <a:effectLst/>
                          <a:latin typeface="Calibri"/>
                        </a:rPr>
                        <a:t>Response Activity</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p>
                      <a:pPr algn="ctr" fontAlgn="ctr"/>
                      <a:r>
                        <a:rPr lang="en-GB" sz="1100" b="1" i="0" u="none" strike="noStrike" dirty="0">
                          <a:solidFill>
                            <a:srgbClr val="1F497D"/>
                          </a:solidFill>
                          <a:effectLst/>
                          <a:latin typeface="Arial"/>
                        </a:rPr>
                        <a:t>Total Response Activity</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300" b="1" i="0" u="none" strike="noStrike">
                          <a:solidFill>
                            <a:srgbClr val="1F497D"/>
                          </a:solidFill>
                          <a:effectLst/>
                          <a:latin typeface="Calibri"/>
                        </a:rPr>
                        <a:t>Prevention Activity</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1100" b="1" i="0" u="none" strike="noStrike">
                          <a:solidFill>
                            <a:srgbClr val="1F497D"/>
                          </a:solidFill>
                          <a:effectLst/>
                          <a:latin typeface="Arial"/>
                        </a:rPr>
                        <a:t>Total Combined Activity</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68510">
                <a:tc vMerge="1">
                  <a:txBody>
                    <a:bodyPr/>
                    <a:lstStyle/>
                    <a:p>
                      <a:endParaRPr lang="en-GB"/>
                    </a:p>
                  </a:txBody>
                  <a:tcPr/>
                </a:tc>
                <a:tc gridSpan="3">
                  <a:txBody>
                    <a:bodyPr/>
                    <a:lstStyle/>
                    <a:p>
                      <a:pPr algn="ctr" fontAlgn="ctr"/>
                      <a:r>
                        <a:rPr lang="en-GB" sz="1100" b="1" i="0" u="none" strike="noStrike">
                          <a:solidFill>
                            <a:srgbClr val="4F6228"/>
                          </a:solidFill>
                          <a:effectLst/>
                          <a:latin typeface="Arial"/>
                        </a:rPr>
                        <a:t>North West Ambulance Service</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fontAlgn="ctr"/>
                      <a:r>
                        <a:rPr lang="en-GB" sz="1100" b="1" i="0" u="none" strike="noStrike">
                          <a:solidFill>
                            <a:srgbClr val="1F497D"/>
                          </a:solidFill>
                          <a:effectLst/>
                          <a:latin typeface="Arial"/>
                        </a:rPr>
                        <a:t>Greater Manchester Police</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tc rowSpan="2">
                  <a:txBody>
                    <a:bodyPr/>
                    <a:lstStyle/>
                    <a:p>
                      <a:pPr algn="ctr" fontAlgn="ctr"/>
                      <a:r>
                        <a:rPr lang="en-GB" sz="1100" b="0" i="0" u="none" strike="noStrike">
                          <a:solidFill>
                            <a:srgbClr val="C00000"/>
                          </a:solidFill>
                          <a:effectLst/>
                          <a:latin typeface="Arial"/>
                        </a:rPr>
                        <a:t>Home Safety Check</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730636">
                <a:tc vMerge="1">
                  <a:txBody>
                    <a:bodyPr/>
                    <a:lstStyle/>
                    <a:p>
                      <a:endParaRPr lang="en-GB"/>
                    </a:p>
                  </a:txBody>
                  <a:tcPr/>
                </a:tc>
                <a:tc>
                  <a:txBody>
                    <a:bodyPr/>
                    <a:lstStyle/>
                    <a:p>
                      <a:pPr algn="ctr" fontAlgn="ctr"/>
                      <a:r>
                        <a:rPr lang="en-GB" sz="1100" b="0" i="0" u="none" strike="noStrike">
                          <a:solidFill>
                            <a:srgbClr val="4F6228"/>
                          </a:solidFill>
                          <a:effectLst/>
                          <a:latin typeface="Arial"/>
                        </a:rPr>
                        <a:t>Cardiac Arrests</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4F6228"/>
                          </a:solidFill>
                          <a:effectLst/>
                          <a:latin typeface="Arial"/>
                        </a:rPr>
                        <a:t>Community First Responder</a:t>
                      </a:r>
                      <a:r>
                        <a:rPr lang="en-GB" sz="800" b="0" i="0" u="none" strike="noStrike" dirty="0" smtClean="0">
                          <a:solidFill>
                            <a:srgbClr val="4F6228"/>
                          </a:solidFill>
                          <a:effectLst/>
                          <a:latin typeface="Arial"/>
                        </a:rPr>
                        <a:t>/</a:t>
                      </a:r>
                    </a:p>
                    <a:p>
                      <a:pPr algn="ctr" fontAlgn="ctr"/>
                      <a:r>
                        <a:rPr lang="en-GB" sz="800" b="0" i="0" u="none" strike="noStrike" dirty="0" smtClean="0">
                          <a:solidFill>
                            <a:srgbClr val="4F6228"/>
                          </a:solidFill>
                          <a:effectLst/>
                          <a:latin typeface="Arial"/>
                        </a:rPr>
                        <a:t>other </a:t>
                      </a:r>
                      <a:endParaRPr lang="en-GB" sz="800" b="0" i="0" u="none" strike="noStrike" dirty="0">
                        <a:solidFill>
                          <a:srgbClr val="4F6228"/>
                        </a:solidFill>
                        <a:effectLst/>
                        <a:latin typeface="Arial"/>
                      </a:endParaRP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4F6228"/>
                          </a:solidFill>
                          <a:effectLst/>
                          <a:latin typeface="Arial"/>
                        </a:rPr>
                        <a:t>Falls</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1F497D"/>
                          </a:solidFill>
                          <a:effectLst/>
                          <a:latin typeface="Arial"/>
                        </a:rPr>
                        <a:t>Mental Health</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1F497D"/>
                          </a:solidFill>
                          <a:effectLst/>
                          <a:latin typeface="Arial"/>
                        </a:rPr>
                        <a:t>Welfare Concern</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r>
              <a:tr h="292438">
                <a:tc>
                  <a:txBody>
                    <a:bodyPr/>
                    <a:lstStyle/>
                    <a:p>
                      <a:pPr algn="l" fontAlgn="ctr"/>
                      <a:r>
                        <a:rPr lang="en-GB" sz="1000" b="1" i="0" u="none" strike="noStrike">
                          <a:solidFill>
                            <a:srgbClr val="000000"/>
                          </a:solidFill>
                          <a:effectLst/>
                          <a:latin typeface="Arial"/>
                        </a:rPr>
                        <a:t>Bolton</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5</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9</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23</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Bury</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19</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20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Manchester</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107</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31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100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254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156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410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Rochdale</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Salford</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215</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15</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75</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323</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49</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372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Stockport</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3</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25</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Tameside</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Trafford</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47</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3</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57</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61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Wigan</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62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31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142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257</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121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378</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000" b="1" i="0" u="none" strike="noStrike">
                          <a:solidFill>
                            <a:srgbClr val="000000"/>
                          </a:solidFill>
                          <a:effectLst/>
                          <a:latin typeface="Arial"/>
                        </a:rPr>
                        <a:t>Oldham</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1F497D"/>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000" b="0" i="0" u="none" strike="noStrike">
                          <a:solidFill>
                            <a:srgbClr val="000000"/>
                          </a:solidFill>
                          <a:effectLst/>
                          <a:latin typeface="Arial"/>
                        </a:rPr>
                        <a:t>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1F497D"/>
                          </a:solidFill>
                          <a:effectLst/>
                          <a:latin typeface="Arial"/>
                        </a:rPr>
                        <a:t>2</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292438">
                <a:tc>
                  <a:txBody>
                    <a:bodyPr/>
                    <a:lstStyle/>
                    <a:p>
                      <a:pPr algn="l" fontAlgn="ctr"/>
                      <a:r>
                        <a:rPr lang="en-GB" sz="1100" b="1" i="0" u="none" strike="noStrike">
                          <a:solidFill>
                            <a:srgbClr val="1F497D"/>
                          </a:solidFill>
                          <a:effectLst/>
                          <a:latin typeface="Arial"/>
                        </a:rPr>
                        <a:t>Total</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58</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474</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Calibri"/>
                        </a:rPr>
                        <a:t>96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13</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320</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961</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a:solidFill>
                            <a:srgbClr val="1F497D"/>
                          </a:solidFill>
                          <a:effectLst/>
                          <a:latin typeface="Arial"/>
                        </a:rPr>
                        <a:t>336</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1" i="0" u="none" strike="noStrike" dirty="0">
                          <a:solidFill>
                            <a:srgbClr val="1F497D"/>
                          </a:solidFill>
                          <a:effectLst/>
                          <a:latin typeface="Arial"/>
                        </a:rPr>
                        <a:t>1297</a:t>
                      </a:r>
                    </a:p>
                  </a:txBody>
                  <a:tcPr marL="9037" marR="9037" marT="9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24408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b="1" dirty="0" smtClean="0"/>
              <a:t>Next phase for CRIT?</a:t>
            </a:r>
            <a:endParaRPr lang="en-GB" sz="3600" b="1" dirty="0"/>
          </a:p>
        </p:txBody>
      </p:sp>
      <p:sp>
        <p:nvSpPr>
          <p:cNvPr id="3" name="Content Placeholder 2"/>
          <p:cNvSpPr>
            <a:spLocks noGrp="1"/>
          </p:cNvSpPr>
          <p:nvPr>
            <p:ph idx="1"/>
          </p:nvPr>
        </p:nvSpPr>
        <p:spPr>
          <a:xfrm>
            <a:off x="467544" y="1124744"/>
            <a:ext cx="8229600" cy="5112568"/>
          </a:xfrm>
        </p:spPr>
        <p:txBody>
          <a:bodyPr/>
          <a:lstStyle/>
          <a:p>
            <a:pPr>
              <a:lnSpc>
                <a:spcPct val="150000"/>
              </a:lnSpc>
            </a:pPr>
            <a:r>
              <a:rPr lang="en-GB" sz="2000" dirty="0"/>
              <a:t>DCLG funding </a:t>
            </a:r>
            <a:r>
              <a:rPr lang="en-GB" sz="2000" b="1" dirty="0"/>
              <a:t>£3.73million </a:t>
            </a:r>
            <a:r>
              <a:rPr lang="en-GB" sz="2000" dirty="0" smtClean="0"/>
              <a:t>awarded in April</a:t>
            </a:r>
          </a:p>
          <a:p>
            <a:pPr>
              <a:lnSpc>
                <a:spcPct val="150000"/>
              </a:lnSpc>
            </a:pPr>
            <a:r>
              <a:rPr lang="en-GB" sz="2000" dirty="0" smtClean="0"/>
              <a:t>Multi Agency Steering Group maturing</a:t>
            </a:r>
          </a:p>
          <a:p>
            <a:pPr>
              <a:lnSpc>
                <a:spcPct val="150000"/>
              </a:lnSpc>
            </a:pPr>
            <a:r>
              <a:rPr lang="en-GB" sz="2000" b="1" dirty="0" smtClean="0"/>
              <a:t>Expansion</a:t>
            </a:r>
            <a:r>
              <a:rPr lang="en-GB" sz="2000" dirty="0" smtClean="0"/>
              <a:t> across Greater Manchester (</a:t>
            </a:r>
            <a:r>
              <a:rPr lang="en-GB" sz="2000" b="1" dirty="0" smtClean="0"/>
              <a:t>one team per borough</a:t>
            </a:r>
            <a:r>
              <a:rPr lang="en-GB" sz="2000" dirty="0" smtClean="0"/>
              <a:t>)</a:t>
            </a:r>
          </a:p>
          <a:p>
            <a:pPr>
              <a:lnSpc>
                <a:spcPct val="150000"/>
              </a:lnSpc>
            </a:pPr>
            <a:r>
              <a:rPr lang="en-GB" sz="2000" dirty="0" smtClean="0"/>
              <a:t>Firefighters being trained in April 2015</a:t>
            </a:r>
          </a:p>
          <a:p>
            <a:pPr>
              <a:lnSpc>
                <a:spcPct val="150000"/>
              </a:lnSpc>
            </a:pPr>
            <a:r>
              <a:rPr lang="en-GB" sz="2000" dirty="0" smtClean="0"/>
              <a:t>Independent </a:t>
            </a:r>
            <a:r>
              <a:rPr lang="en-GB" sz="2000" b="1" dirty="0" smtClean="0"/>
              <a:t>evaluation</a:t>
            </a:r>
            <a:r>
              <a:rPr lang="en-GB" sz="2000" dirty="0" smtClean="0"/>
              <a:t> (in live time) through Salford University</a:t>
            </a:r>
          </a:p>
          <a:p>
            <a:pPr marL="0" indent="0">
              <a:lnSpc>
                <a:spcPct val="150000"/>
              </a:lnSpc>
              <a:buNone/>
            </a:pPr>
            <a:endParaRPr lang="en-GB" sz="2000" dirty="0" smtClean="0"/>
          </a:p>
          <a:p>
            <a:pPr>
              <a:lnSpc>
                <a:spcPct val="150000"/>
              </a:lnSpc>
            </a:pPr>
            <a:r>
              <a:rPr lang="en-GB" sz="2000" b="1" dirty="0" smtClean="0"/>
              <a:t>Cost Benefit Analysis </a:t>
            </a:r>
            <a:r>
              <a:rPr lang="en-GB" sz="2000" dirty="0" smtClean="0"/>
              <a:t>through New Economy</a:t>
            </a:r>
          </a:p>
          <a:p>
            <a:pPr lvl="1">
              <a:lnSpc>
                <a:spcPct val="150000"/>
              </a:lnSpc>
            </a:pPr>
            <a:r>
              <a:rPr lang="en-GB" sz="2400" dirty="0" smtClean="0"/>
              <a:t>Estimated </a:t>
            </a:r>
            <a:r>
              <a:rPr lang="en-GB" sz="2400" b="1" dirty="0" smtClean="0"/>
              <a:t>£9 Million saving </a:t>
            </a:r>
            <a:r>
              <a:rPr lang="en-GB" sz="2400" dirty="0" smtClean="0"/>
              <a:t>so far from an £898K</a:t>
            </a:r>
            <a:r>
              <a:rPr lang="en-GB" sz="2400" dirty="0" smtClean="0">
                <a:solidFill>
                  <a:srgbClr val="FF0000"/>
                </a:solidFill>
              </a:rPr>
              <a:t> </a:t>
            </a:r>
            <a:r>
              <a:rPr lang="en-GB" sz="2400" dirty="0" smtClean="0"/>
              <a:t>investment (3 Months)</a:t>
            </a:r>
          </a:p>
          <a:p>
            <a:pPr marL="0" indent="0">
              <a:lnSpc>
                <a:spcPct val="150000"/>
              </a:lnSpc>
              <a:buNone/>
            </a:pPr>
            <a:endParaRPr lang="en-GB" sz="2000" dirty="0" smtClean="0"/>
          </a:p>
        </p:txBody>
      </p:sp>
    </p:spTree>
    <p:extLst>
      <p:ext uri="{BB962C8B-B14F-4D97-AF65-F5344CB8AC3E}">
        <p14:creationId xmlns:p14="http://schemas.microsoft.com/office/powerpoint/2010/main" val="457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idx="4294967295"/>
          </p:nvPr>
        </p:nvSpPr>
        <p:spPr bwMode="auto">
          <a:xfrm>
            <a:off x="-17656" y="2348880"/>
            <a:ext cx="9144000" cy="926902"/>
          </a:xfrm>
          <a:prstGeom prst="rect">
            <a:avLst/>
          </a:prstGeom>
          <a:solidFill>
            <a:srgbClr val="FFFFFF"/>
          </a:solidFill>
          <a:ln>
            <a:miter lim="800000"/>
            <a:headEnd/>
            <a:tailEnd/>
          </a:ln>
        </p:spPr>
        <p:txBody>
          <a:bodyPr/>
          <a:lstStyle/>
          <a:p>
            <a:pPr eaLnBrk="1" hangingPunct="1">
              <a:lnSpc>
                <a:spcPct val="150000"/>
              </a:lnSpc>
            </a:pPr>
            <a:r>
              <a:rPr lang="en-GB" sz="5400" dirty="0" smtClean="0"/>
              <a:t>Thank you</a:t>
            </a:r>
            <a:r>
              <a:rPr lang="en-GB" sz="5400" dirty="0"/>
              <a:t/>
            </a:r>
            <a:br>
              <a:rPr lang="en-GB" sz="5400" dirty="0"/>
            </a:br>
            <a:endParaRPr lang="en-GB" i="1" dirty="0" smtClean="0"/>
          </a:p>
        </p:txBody>
      </p:sp>
      <p:sp>
        <p:nvSpPr>
          <p:cNvPr id="68610" name="TextBox 1"/>
          <p:cNvSpPr txBox="1">
            <a:spLocks noChangeArrowheads="1"/>
          </p:cNvSpPr>
          <p:nvPr/>
        </p:nvSpPr>
        <p:spPr bwMode="auto">
          <a:xfrm>
            <a:off x="1115616" y="4965700"/>
            <a:ext cx="7200900" cy="1261884"/>
          </a:xfrm>
          <a:prstGeom prst="rect">
            <a:avLst/>
          </a:prstGeom>
          <a:noFill/>
          <a:ln w="9525">
            <a:noFill/>
            <a:miter lim="800000"/>
            <a:headEnd/>
            <a:tailEnd/>
          </a:ln>
        </p:spPr>
        <p:txBody>
          <a:bodyPr>
            <a:spAutoFit/>
          </a:bodyPr>
          <a:lstStyle/>
          <a:p>
            <a:pPr algn="ctr"/>
            <a:r>
              <a:rPr lang="en-US" sz="2800" b="1" i="1" dirty="0" smtClean="0"/>
              <a:t>Ted O’Brien</a:t>
            </a:r>
            <a:endParaRPr lang="en-US" sz="2800" b="1" i="1" dirty="0"/>
          </a:p>
          <a:p>
            <a:pPr algn="ctr"/>
            <a:r>
              <a:rPr lang="en-GB" sz="2400" i="1" dirty="0" smtClean="0"/>
              <a:t>GMFRS</a:t>
            </a:r>
          </a:p>
          <a:p>
            <a:pPr algn="ctr"/>
            <a:r>
              <a:rPr lang="en-GB" sz="2400" dirty="0"/>
              <a:t>www.manchesterfire.gov.uk</a:t>
            </a:r>
            <a:endParaRPr lang="en-GB" sz="2400" i="1" dirty="0"/>
          </a:p>
        </p:txBody>
      </p:sp>
      <p:pic>
        <p:nvPicPr>
          <p:cNvPr id="68611" name="Picture 3"/>
          <p:cNvPicPr>
            <a:picLocks noChangeAspect="1" noChangeArrowheads="1"/>
          </p:cNvPicPr>
          <p:nvPr/>
        </p:nvPicPr>
        <p:blipFill>
          <a:blip r:embed="rId2"/>
          <a:srcRect l="8965"/>
          <a:stretch>
            <a:fillRect/>
          </a:stretch>
        </p:blipFill>
        <p:spPr bwMode="auto">
          <a:xfrm>
            <a:off x="6732240" y="3536950"/>
            <a:ext cx="2411760" cy="2857500"/>
          </a:xfrm>
          <a:prstGeom prst="rect">
            <a:avLst/>
          </a:prstGeom>
          <a:noFill/>
          <a:ln w="9525">
            <a:noFill/>
            <a:miter lim="800000"/>
            <a:headEnd/>
            <a:tailEnd/>
          </a:ln>
        </p:spPr>
      </p:pic>
      <p:sp>
        <p:nvSpPr>
          <p:cNvPr id="5" name="Title 1"/>
          <p:cNvSpPr txBox="1">
            <a:spLocks/>
          </p:cNvSpPr>
          <p:nvPr/>
        </p:nvSpPr>
        <p:spPr>
          <a:xfrm>
            <a:off x="755576" y="548680"/>
            <a:ext cx="7772400" cy="197408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600" i="1" kern="0" dirty="0" smtClean="0">
                <a:solidFill>
                  <a:srgbClr val="FF0000"/>
                </a:solidFill>
              </a:rPr>
              <a:t>‘To protect and improve the quality of life of the people in Greater Manchester’</a:t>
            </a:r>
            <a:endParaRPr lang="en-GB" sz="3600" i="1" kern="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988840"/>
            <a:ext cx="5040976" cy="2883170"/>
          </a:xfrm>
          <a:prstGeom prst="rect">
            <a:avLst/>
          </a:prstGeom>
          <a:ln w="19050">
            <a:solidFill>
              <a:schemeClr val="tx1"/>
            </a:solidFill>
          </a:ln>
          <a:effectLst/>
        </p:spPr>
      </p:pic>
      <p:sp>
        <p:nvSpPr>
          <p:cNvPr id="10242" name="Rectangle 2"/>
          <p:cNvSpPr>
            <a:spLocks noGrp="1" noChangeArrowheads="1"/>
          </p:cNvSpPr>
          <p:nvPr>
            <p:ph type="title"/>
          </p:nvPr>
        </p:nvSpPr>
        <p:spPr bwMode="auto">
          <a:xfrm>
            <a:off x="179388" y="548829"/>
            <a:ext cx="6120804" cy="64792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en-GB" sz="4000" b="1" dirty="0" smtClean="0">
                <a:latin typeface="Calibri" pitchFamily="34" charset="0"/>
                <a:cs typeface="Calibri" pitchFamily="34" charset="0"/>
              </a:rPr>
              <a:t>Introduction to GMFRS </a:t>
            </a:r>
          </a:p>
        </p:txBody>
      </p:sp>
      <p:sp>
        <p:nvSpPr>
          <p:cNvPr id="4099" name="Rectangle 3"/>
          <p:cNvSpPr txBox="1">
            <a:spLocks noChangeArrowheads="1"/>
          </p:cNvSpPr>
          <p:nvPr/>
        </p:nvSpPr>
        <p:spPr bwMode="auto">
          <a:xfrm>
            <a:off x="251544" y="1988840"/>
            <a:ext cx="3600376" cy="35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lnSpc>
                <a:spcPct val="90000"/>
              </a:lnSpc>
              <a:spcBef>
                <a:spcPct val="20000"/>
              </a:spcBef>
            </a:pPr>
            <a:endParaRPr lang="en-GB" dirty="0">
              <a:latin typeface="Calibri" pitchFamily="34" charset="0"/>
              <a:cs typeface="Calibri" pitchFamily="34" charset="0"/>
            </a:endParaRPr>
          </a:p>
          <a:p>
            <a:pPr marL="0" indent="0" eaLnBrk="1" hangingPunct="1">
              <a:lnSpc>
                <a:spcPct val="90000"/>
              </a:lnSpc>
              <a:spcBef>
                <a:spcPct val="20000"/>
              </a:spcBef>
            </a:pPr>
            <a:r>
              <a:rPr lang="en-GB" dirty="0" smtClean="0">
                <a:latin typeface="Calibri" pitchFamily="34" charset="0"/>
                <a:cs typeface="Calibri" pitchFamily="34" charset="0"/>
              </a:rPr>
              <a:t>Greater </a:t>
            </a:r>
            <a:r>
              <a:rPr lang="en-GB" dirty="0">
                <a:latin typeface="Calibri" pitchFamily="34" charset="0"/>
                <a:cs typeface="Calibri" pitchFamily="34" charset="0"/>
              </a:rPr>
              <a:t>Manchester covers 10 </a:t>
            </a:r>
            <a:r>
              <a:rPr lang="en-GB" dirty="0" smtClean="0">
                <a:latin typeface="Calibri" pitchFamily="34" charset="0"/>
                <a:cs typeface="Calibri" pitchFamily="34" charset="0"/>
              </a:rPr>
              <a:t>Areas/Boroughs</a:t>
            </a:r>
            <a:endParaRPr lang="en-GB" dirty="0">
              <a:latin typeface="Calibri" pitchFamily="34" charset="0"/>
              <a:cs typeface="Calibri" pitchFamily="34" charset="0"/>
            </a:endParaRPr>
          </a:p>
          <a:p>
            <a:pPr eaLnBrk="1" hangingPunct="1">
              <a:lnSpc>
                <a:spcPct val="90000"/>
              </a:lnSpc>
              <a:spcBef>
                <a:spcPct val="20000"/>
              </a:spcBef>
            </a:pPr>
            <a:endParaRPr lang="en-GB" dirty="0">
              <a:latin typeface="Calibri" pitchFamily="34" charset="0"/>
              <a:cs typeface="Calibri" pitchFamily="34" charset="0"/>
            </a:endParaRPr>
          </a:p>
          <a:p>
            <a:pPr marL="0" indent="0" eaLnBrk="1" hangingPunct="1">
              <a:lnSpc>
                <a:spcPct val="90000"/>
              </a:lnSpc>
              <a:spcBef>
                <a:spcPct val="20000"/>
              </a:spcBef>
            </a:pPr>
            <a:r>
              <a:rPr lang="en-GB" dirty="0" smtClean="0">
                <a:latin typeface="Calibri" pitchFamily="34" charset="0"/>
                <a:cs typeface="Calibri" pitchFamily="34" charset="0"/>
              </a:rPr>
              <a:t>Population </a:t>
            </a:r>
            <a:r>
              <a:rPr lang="en-GB" dirty="0">
                <a:latin typeface="Calibri" pitchFamily="34" charset="0"/>
                <a:cs typeface="Calibri" pitchFamily="34" charset="0"/>
              </a:rPr>
              <a:t>2.5 million </a:t>
            </a:r>
            <a:r>
              <a:rPr lang="en-GB" dirty="0" smtClean="0">
                <a:latin typeface="Calibri" pitchFamily="34" charset="0"/>
                <a:cs typeface="Calibri" pitchFamily="34" charset="0"/>
              </a:rPr>
              <a:t>people </a:t>
            </a:r>
          </a:p>
          <a:p>
            <a:pPr marL="0" indent="0" eaLnBrk="1" hangingPunct="1">
              <a:lnSpc>
                <a:spcPct val="90000"/>
              </a:lnSpc>
              <a:spcBef>
                <a:spcPct val="20000"/>
              </a:spcBef>
            </a:pPr>
            <a:r>
              <a:rPr lang="en-GB" dirty="0" smtClean="0">
                <a:latin typeface="Calibri" pitchFamily="34" charset="0"/>
                <a:cs typeface="Calibri" pitchFamily="34" charset="0"/>
              </a:rPr>
              <a:t>Area 500 </a:t>
            </a:r>
            <a:r>
              <a:rPr lang="en-GB" dirty="0">
                <a:latin typeface="Calibri" pitchFamily="34" charset="0"/>
                <a:cs typeface="Calibri" pitchFamily="34" charset="0"/>
              </a:rPr>
              <a:t>square </a:t>
            </a:r>
            <a:r>
              <a:rPr lang="en-GB" dirty="0" smtClean="0">
                <a:latin typeface="Calibri" pitchFamily="34" charset="0"/>
                <a:cs typeface="Calibri" pitchFamily="34" charset="0"/>
              </a:rPr>
              <a:t>miles</a:t>
            </a:r>
            <a:endParaRPr lang="en-GB" dirty="0">
              <a:latin typeface="Calibri" pitchFamily="34" charset="0"/>
              <a:cs typeface="Calibri" pitchFamily="34" charset="0"/>
            </a:endParaRPr>
          </a:p>
          <a:p>
            <a:pPr eaLnBrk="1" hangingPunct="1">
              <a:lnSpc>
                <a:spcPct val="90000"/>
              </a:lnSpc>
              <a:spcBef>
                <a:spcPct val="20000"/>
              </a:spcBef>
            </a:pPr>
            <a:endParaRPr lang="en-GB" dirty="0">
              <a:latin typeface="Calibri" pitchFamily="34" charset="0"/>
              <a:cs typeface="Calibri" pitchFamily="34" charset="0"/>
            </a:endParaRPr>
          </a:p>
          <a:p>
            <a:pPr marL="0" indent="0" eaLnBrk="1" hangingPunct="1">
              <a:lnSpc>
                <a:spcPct val="90000"/>
              </a:lnSpc>
              <a:spcBef>
                <a:spcPct val="20000"/>
              </a:spcBef>
            </a:pPr>
            <a:r>
              <a:rPr lang="en-GB" dirty="0">
                <a:latin typeface="Calibri" pitchFamily="34" charset="0"/>
                <a:cs typeface="Calibri" pitchFamily="34" charset="0"/>
              </a:rPr>
              <a:t>GMFRS have 41 </a:t>
            </a:r>
            <a:r>
              <a:rPr lang="en-GB" dirty="0" smtClean="0">
                <a:latin typeface="Calibri" pitchFamily="34" charset="0"/>
                <a:cs typeface="Calibri" pitchFamily="34" charset="0"/>
              </a:rPr>
              <a:t>Fire Stations and </a:t>
            </a:r>
            <a:r>
              <a:rPr lang="en-GB" dirty="0">
                <a:latin typeface="Calibri" pitchFamily="34" charset="0"/>
                <a:cs typeface="Calibri" pitchFamily="34" charset="0"/>
              </a:rPr>
              <a:t>around 2,200 members </a:t>
            </a:r>
            <a:r>
              <a:rPr lang="en-GB" dirty="0" smtClean="0">
                <a:latin typeface="Calibri" pitchFamily="34" charset="0"/>
                <a:cs typeface="Calibri" pitchFamily="34" charset="0"/>
              </a:rPr>
              <a:t>of </a:t>
            </a:r>
            <a:r>
              <a:rPr lang="en-GB" dirty="0">
                <a:latin typeface="Calibri" pitchFamily="34" charset="0"/>
                <a:cs typeface="Calibri" pitchFamily="34" charset="0"/>
              </a:rPr>
              <a:t>staff </a:t>
            </a:r>
          </a:p>
          <a:p>
            <a:pPr eaLnBrk="1" hangingPunct="1">
              <a:lnSpc>
                <a:spcPct val="90000"/>
              </a:lnSpc>
              <a:spcBef>
                <a:spcPct val="20000"/>
              </a:spcBef>
              <a:buFontTx/>
              <a:buChar char="•"/>
            </a:pPr>
            <a:endParaRPr lang="en-GB" sz="1600" dirty="0"/>
          </a:p>
        </p:txBody>
      </p:sp>
    </p:spTree>
    <p:extLst>
      <p:ext uri="{BB962C8B-B14F-4D97-AF65-F5344CB8AC3E}">
        <p14:creationId xmlns:p14="http://schemas.microsoft.com/office/powerpoint/2010/main" val="29179698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500"/>
                                        <p:tgtEl>
                                          <p:spTgt spid="4099"/>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40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7"/>
          <p:cNvSpPr txBox="1">
            <a:spLocks noChangeArrowheads="1"/>
          </p:cNvSpPr>
          <p:nvPr/>
        </p:nvSpPr>
        <p:spPr bwMode="auto">
          <a:xfrm>
            <a:off x="251520" y="560874"/>
            <a:ext cx="52204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4000" b="1" dirty="0">
                <a:latin typeface="Calibri" pitchFamily="34" charset="0"/>
                <a:cs typeface="Calibri" pitchFamily="34" charset="0"/>
              </a:rPr>
              <a:t>GMFRS </a:t>
            </a:r>
            <a:r>
              <a:rPr lang="en-GB" sz="4000" b="1" dirty="0" smtClean="0">
                <a:latin typeface="Calibri" pitchFamily="34" charset="0"/>
                <a:cs typeface="Calibri" pitchFamily="34" charset="0"/>
              </a:rPr>
              <a:t>Purpose &amp; Aims </a:t>
            </a:r>
            <a:endParaRPr lang="en-GB" sz="4000" b="1" dirty="0">
              <a:latin typeface="Calibri" pitchFamily="34" charset="0"/>
              <a:cs typeface="Calibri" pitchFamily="34" charset="0"/>
            </a:endParaRPr>
          </a:p>
        </p:txBody>
      </p:sp>
      <p:pic>
        <p:nvPicPr>
          <p:cNvPr id="5124" name="Picture 8" descr="Grey_Butt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864" y="4581128"/>
            <a:ext cx="1487616" cy="141635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5125" name="Picture 10" descr="Red_Butt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492896"/>
            <a:ext cx="1487616" cy="14730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370" y="2308810"/>
            <a:ext cx="1728342" cy="461665"/>
          </a:xfrm>
          <a:prstGeom prst="rect">
            <a:avLst/>
          </a:prstGeom>
          <a:noFill/>
        </p:spPr>
        <p:txBody>
          <a:bodyPr wrap="square">
            <a:spAutoFit/>
          </a:bodyPr>
          <a:lstStyle/>
          <a:p>
            <a:pPr>
              <a:defRPr/>
            </a:pPr>
            <a:r>
              <a:rPr lang="en-GB" sz="2400" b="1" dirty="0" smtClean="0">
                <a:latin typeface="Calibri" pitchFamily="34" charset="0"/>
                <a:cs typeface="Calibri" pitchFamily="34" charset="0"/>
              </a:rPr>
              <a:t>Prevention</a:t>
            </a:r>
            <a:endParaRPr lang="en-GB" sz="2400" b="1" dirty="0">
              <a:latin typeface="Calibri" pitchFamily="34" charset="0"/>
              <a:cs typeface="Calibri" pitchFamily="34" charset="0"/>
            </a:endParaRPr>
          </a:p>
        </p:txBody>
      </p:sp>
      <p:sp>
        <p:nvSpPr>
          <p:cNvPr id="14" name="TextBox 13"/>
          <p:cNvSpPr txBox="1"/>
          <p:nvPr/>
        </p:nvSpPr>
        <p:spPr>
          <a:xfrm>
            <a:off x="251370" y="4469110"/>
            <a:ext cx="1944688" cy="461665"/>
          </a:xfrm>
          <a:prstGeom prst="rect">
            <a:avLst/>
          </a:prstGeom>
          <a:noFill/>
        </p:spPr>
        <p:txBody>
          <a:bodyPr>
            <a:spAutoFit/>
          </a:bodyPr>
          <a:lstStyle/>
          <a:p>
            <a:pPr>
              <a:defRPr/>
            </a:pPr>
            <a:r>
              <a:rPr lang="en-GB" sz="2400" b="1" dirty="0">
                <a:latin typeface="Calibri" pitchFamily="34" charset="0"/>
                <a:cs typeface="Calibri" pitchFamily="34" charset="0"/>
              </a:rPr>
              <a:t>Public value</a:t>
            </a:r>
          </a:p>
        </p:txBody>
      </p:sp>
      <p:sp>
        <p:nvSpPr>
          <p:cNvPr id="19" name="TextBox 18"/>
          <p:cNvSpPr txBox="1"/>
          <p:nvPr/>
        </p:nvSpPr>
        <p:spPr>
          <a:xfrm>
            <a:off x="250776" y="2948751"/>
            <a:ext cx="5041304" cy="1107996"/>
          </a:xfrm>
          <a:prstGeom prst="rect">
            <a:avLst/>
          </a:prstGeom>
          <a:noFill/>
        </p:spPr>
        <p:txBody>
          <a:bodyPr wrap="square">
            <a:spAutoFit/>
          </a:bodyPr>
          <a:lstStyle/>
          <a:p>
            <a:pPr>
              <a:defRPr/>
            </a:pPr>
            <a:r>
              <a:rPr lang="en-GB" sz="2200" dirty="0">
                <a:latin typeface="Calibri" pitchFamily="34" charset="0"/>
                <a:cs typeface="Calibri" pitchFamily="34" charset="0"/>
              </a:rPr>
              <a:t>Engage with Greater Manchester’s communities to </a:t>
            </a:r>
            <a:r>
              <a:rPr lang="en-GB" sz="2200" b="1" i="1" dirty="0">
                <a:latin typeface="Calibri" pitchFamily="34" charset="0"/>
                <a:cs typeface="Calibri" pitchFamily="34" charset="0"/>
              </a:rPr>
              <a:t>inform and educate </a:t>
            </a:r>
            <a:r>
              <a:rPr lang="en-GB" sz="2200" dirty="0">
                <a:latin typeface="Calibri" pitchFamily="34" charset="0"/>
                <a:cs typeface="Calibri" pitchFamily="34" charset="0"/>
              </a:rPr>
              <a:t>people in how to reduce risk </a:t>
            </a:r>
          </a:p>
        </p:txBody>
      </p:sp>
      <p:sp>
        <p:nvSpPr>
          <p:cNvPr id="20" name="TextBox 19"/>
          <p:cNvSpPr txBox="1"/>
          <p:nvPr/>
        </p:nvSpPr>
        <p:spPr>
          <a:xfrm>
            <a:off x="251370" y="5085184"/>
            <a:ext cx="4536231" cy="769441"/>
          </a:xfrm>
          <a:prstGeom prst="rect">
            <a:avLst/>
          </a:prstGeom>
          <a:noFill/>
        </p:spPr>
        <p:txBody>
          <a:bodyPr wrap="square">
            <a:spAutoFit/>
          </a:bodyPr>
          <a:lstStyle/>
          <a:p>
            <a:pPr>
              <a:defRPr/>
            </a:pPr>
            <a:r>
              <a:rPr lang="en-GB" sz="2200" dirty="0">
                <a:latin typeface="Calibri" pitchFamily="34" charset="0"/>
                <a:cs typeface="Calibri" pitchFamily="34" charset="0"/>
              </a:rPr>
              <a:t>Manage risk through using resources flexibility, efficiency and effectively</a:t>
            </a:r>
          </a:p>
        </p:txBody>
      </p:sp>
      <p:sp>
        <p:nvSpPr>
          <p:cNvPr id="5130" name="TextBox 20"/>
          <p:cNvSpPr txBox="1">
            <a:spLocks noChangeArrowheads="1"/>
          </p:cNvSpPr>
          <p:nvPr/>
        </p:nvSpPr>
        <p:spPr bwMode="auto">
          <a:xfrm>
            <a:off x="250825" y="1588730"/>
            <a:ext cx="8569325"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dirty="0">
                <a:solidFill>
                  <a:srgbClr val="FF0000"/>
                </a:solidFill>
                <a:latin typeface="Calibri" pitchFamily="34" charset="0"/>
                <a:cs typeface="Calibri" pitchFamily="34" charset="0"/>
              </a:rPr>
              <a:t>To protect and improve the quality of life of the people in Greater Manchester</a:t>
            </a:r>
          </a:p>
        </p:txBody>
      </p:sp>
    </p:spTree>
    <p:extLst>
      <p:ext uri="{BB962C8B-B14F-4D97-AF65-F5344CB8AC3E}">
        <p14:creationId xmlns:p14="http://schemas.microsoft.com/office/powerpoint/2010/main" val="11762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fade">
                                      <p:cBhvr>
                                        <p:cTn id="11" dur="500"/>
                                        <p:tgtEl>
                                          <p:spTgt spid="51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fade">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3" grpId="0"/>
      <p:bldP spid="14" grpId="0"/>
      <p:bldP spid="19" grpId="0"/>
      <p:bldP spid="20" grpId="0"/>
      <p:bldP spid="51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z="4000" dirty="0" smtClean="0">
                <a:solidFill>
                  <a:schemeClr val="tx1"/>
                </a:solidFill>
              </a:rPr>
              <a:t>Key Principles</a:t>
            </a:r>
          </a:p>
        </p:txBody>
      </p:sp>
      <p:sp>
        <p:nvSpPr>
          <p:cNvPr id="23554" name="Content Placeholder 2"/>
          <p:cNvSpPr>
            <a:spLocks noGrp="1"/>
          </p:cNvSpPr>
          <p:nvPr>
            <p:ph idx="1"/>
          </p:nvPr>
        </p:nvSpPr>
        <p:spPr bwMode="auto">
          <a:xfrm>
            <a:off x="395288" y="1412875"/>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dirty="0" smtClean="0"/>
              <a:t>We recognise that we must deal with the </a:t>
            </a:r>
            <a:r>
              <a:rPr lang="en-GB" altLang="en-US" sz="2400" b="1" dirty="0" smtClean="0"/>
              <a:t>new financial reality… 21% Budget reduction</a:t>
            </a:r>
          </a:p>
          <a:p>
            <a:r>
              <a:rPr lang="en-GB" altLang="en-US" sz="2400" dirty="0" smtClean="0"/>
              <a:t>We want to </a:t>
            </a:r>
            <a:r>
              <a:rPr lang="en-GB" altLang="en-US" sz="2400" b="1" dirty="0" smtClean="0"/>
              <a:t>keep Firefighters safe</a:t>
            </a:r>
          </a:p>
          <a:p>
            <a:r>
              <a:rPr lang="en-GB" altLang="en-US" sz="2400" dirty="0" smtClean="0"/>
              <a:t>We want to </a:t>
            </a:r>
            <a:r>
              <a:rPr lang="en-GB" altLang="en-US" sz="2400" b="1" dirty="0" smtClean="0"/>
              <a:t>keep the Public safe</a:t>
            </a:r>
            <a:r>
              <a:rPr lang="en-GB" altLang="en-US" sz="2400" dirty="0" smtClean="0"/>
              <a:t>…But!</a:t>
            </a:r>
          </a:p>
          <a:p>
            <a:r>
              <a:rPr lang="en-GB" altLang="en-US" sz="2400" dirty="0" smtClean="0"/>
              <a:t>We also want to continue to </a:t>
            </a:r>
            <a:r>
              <a:rPr lang="en-GB" altLang="en-US" sz="2400" b="1" dirty="0" smtClean="0"/>
              <a:t>reduce fire damage and the cost of fire…</a:t>
            </a:r>
          </a:p>
          <a:p>
            <a:r>
              <a:rPr lang="en-GB" altLang="en-US" sz="2400" dirty="0" smtClean="0"/>
              <a:t>So the only way we can do this is by embracing change, adapting or </a:t>
            </a:r>
            <a:r>
              <a:rPr lang="en-GB" altLang="en-US" sz="2400" b="1" dirty="0" smtClean="0"/>
              <a:t>adopting new technology</a:t>
            </a:r>
          </a:p>
          <a:p>
            <a:r>
              <a:rPr lang="en-GB" altLang="en-US" sz="2400" dirty="0" smtClean="0"/>
              <a:t>…and by </a:t>
            </a:r>
            <a:r>
              <a:rPr lang="en-GB" altLang="en-US" sz="2400" b="1" dirty="0" smtClean="0">
                <a:solidFill>
                  <a:srgbClr val="FF0000"/>
                </a:solidFill>
              </a:rPr>
              <a:t>changing fundamentally our approach to safety in the home and our wider community role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50824" y="549275"/>
            <a:ext cx="8353623" cy="704850"/>
          </a:xfrm>
          <a:prstGeom prst="rect">
            <a:avLst/>
          </a:prstGeom>
          <a:noFill/>
          <a:ln>
            <a:miter lim="800000"/>
            <a:headEnd/>
            <a:tailEnd/>
          </a:ln>
        </p:spPr>
        <p:txBody>
          <a:bodyPr/>
          <a:lstStyle/>
          <a:p>
            <a:r>
              <a:rPr lang="en-GB" sz="4000" dirty="0" smtClean="0"/>
              <a:t>Performance - Response Activity</a:t>
            </a:r>
          </a:p>
        </p:txBody>
      </p:sp>
      <p:pic>
        <p:nvPicPr>
          <p:cNvPr id="71683" name="Picture 2"/>
          <p:cNvPicPr>
            <a:picLocks noChangeAspect="1" noChangeArrowheads="1"/>
          </p:cNvPicPr>
          <p:nvPr/>
        </p:nvPicPr>
        <p:blipFill>
          <a:blip r:embed="rId3"/>
          <a:srcRect/>
          <a:stretch>
            <a:fillRect/>
          </a:stretch>
        </p:blipFill>
        <p:spPr bwMode="auto">
          <a:xfrm>
            <a:off x="442913" y="1340768"/>
            <a:ext cx="8256587" cy="4464496"/>
          </a:xfrm>
          <a:prstGeom prst="rect">
            <a:avLst/>
          </a:prstGeom>
          <a:noFill/>
          <a:ln w="952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idx="4294967295"/>
          </p:nvPr>
        </p:nvSpPr>
        <p:spPr bwMode="auto">
          <a:xfrm>
            <a:off x="250824" y="549275"/>
            <a:ext cx="8353623" cy="708025"/>
          </a:xfrm>
          <a:prstGeom prst="rect">
            <a:avLst/>
          </a:prstGeom>
          <a:noFill/>
          <a:ln>
            <a:miter lim="800000"/>
            <a:headEnd/>
            <a:tailEnd/>
          </a:ln>
        </p:spPr>
        <p:txBody>
          <a:bodyPr wrap="square">
            <a:spAutoFit/>
          </a:bodyPr>
          <a:lstStyle/>
          <a:p>
            <a:pPr eaLnBrk="1" hangingPunct="1">
              <a:spcBef>
                <a:spcPct val="50000"/>
              </a:spcBef>
            </a:pPr>
            <a:r>
              <a:rPr lang="en-GB" sz="4000" dirty="0" smtClean="0">
                <a:solidFill>
                  <a:srgbClr val="000000"/>
                </a:solidFill>
              </a:rPr>
              <a:t>Impact of Home Safety Checks</a:t>
            </a:r>
          </a:p>
        </p:txBody>
      </p:sp>
      <p:graphicFrame>
        <p:nvGraphicFramePr>
          <p:cNvPr id="7" name="Chart 6"/>
          <p:cNvGraphicFramePr>
            <a:graphicFrameLocks/>
          </p:cNvGraphicFramePr>
          <p:nvPr>
            <p:extLst>
              <p:ext uri="{D42A27DB-BD31-4B8C-83A1-F6EECF244321}">
                <p14:modId xmlns:p14="http://schemas.microsoft.com/office/powerpoint/2010/main" val="1954805423"/>
              </p:ext>
            </p:extLst>
          </p:nvPr>
        </p:nvGraphicFramePr>
        <p:xfrm>
          <a:off x="539552" y="1340768"/>
          <a:ext cx="8136904"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 Fire V Ambulance</a:t>
            </a:r>
            <a:endParaRPr lang="en-GB" dirty="0"/>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456888"/>
            <a:ext cx="6840760" cy="498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3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bwMode="auto">
          <a:xfrm>
            <a:off x="323850" y="188912"/>
            <a:ext cx="8229600" cy="1295871"/>
          </a:xfrm>
          <a:prstGeom prst="rect">
            <a:avLst/>
          </a:prstGeom>
          <a:noFill/>
          <a:ln>
            <a:miter lim="800000"/>
            <a:headEnd/>
            <a:tailEnd/>
          </a:ln>
        </p:spPr>
        <p:txBody>
          <a:bodyPr/>
          <a:lstStyle/>
          <a:p>
            <a:r>
              <a:rPr lang="en-GB" altLang="en-US" sz="4000" dirty="0" smtClean="0"/>
              <a:t>Changing Role of a Firefighter – </a:t>
            </a:r>
            <a:r>
              <a:rPr lang="en-GB" altLang="en-US" sz="4000" dirty="0" smtClean="0">
                <a:solidFill>
                  <a:srgbClr val="FF0000"/>
                </a:solidFill>
              </a:rPr>
              <a:t>‘Latent Capacity’?</a:t>
            </a:r>
          </a:p>
        </p:txBody>
      </p:sp>
      <p:pic>
        <p:nvPicPr>
          <p:cNvPr id="20482" name="Picture 4" descr="C:\Users\mcguirks\AppData\Local\Microsoft\Windows\Temporary Internet Files\Content.Outlook\78J6FZXT\facebook_525114193.jpg"/>
          <p:cNvPicPr>
            <a:picLocks noChangeAspect="1" noChangeArrowheads="1"/>
          </p:cNvPicPr>
          <p:nvPr/>
        </p:nvPicPr>
        <p:blipFill>
          <a:blip r:embed="rId2"/>
          <a:srcRect/>
          <a:stretch>
            <a:fillRect/>
          </a:stretch>
        </p:blipFill>
        <p:spPr bwMode="auto">
          <a:xfrm>
            <a:off x="971550" y="1628800"/>
            <a:ext cx="7129463" cy="4621213"/>
          </a:xfrm>
          <a:prstGeom prst="rect">
            <a:avLst/>
          </a:prstGeom>
          <a:noFill/>
          <a:ln w="9525">
            <a:noFill/>
            <a:miter lim="800000"/>
            <a:headEnd/>
            <a:tailEnd/>
          </a:ln>
        </p:spPr>
      </p:pic>
    </p:spTree>
    <p:extLst>
      <p:ext uri="{BB962C8B-B14F-4D97-AF65-F5344CB8AC3E}">
        <p14:creationId xmlns:p14="http://schemas.microsoft.com/office/powerpoint/2010/main" val="307201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sz="3600" b="1" dirty="0" smtClean="0"/>
              <a:t>Where can we add value?</a:t>
            </a:r>
            <a:endParaRPr lang="en-GB"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25900"/>
            <a:ext cx="7664721" cy="545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0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MFRS-PP-Template-2010">
  <a:themeElements>
    <a:clrScheme name="GMFRS-PP-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MFRS-PP-Template-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MFRS-PP-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MFRS-PP-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MFRS-PP-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MFRS-PP-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MFRS-PP-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MFRS-PP-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MFRS-PP-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MFRS-PP-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MFRS-PP-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MFRS-PP-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MFRS-PP-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MFRS-PP-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GMFRS-PP-Template-2010</Template>
  <TotalTime>3385</TotalTime>
  <Words>1324</Words>
  <Application>Microsoft Office PowerPoint</Application>
  <PresentationFormat>On-screen Show (4:3)</PresentationFormat>
  <Paragraphs>285</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GMFRS-PP-Template-2010</vt:lpstr>
      <vt:lpstr>PowerPoint Presentation</vt:lpstr>
      <vt:lpstr>Introduction to GMFRS </vt:lpstr>
      <vt:lpstr>PowerPoint Presentation</vt:lpstr>
      <vt:lpstr>Key Principles</vt:lpstr>
      <vt:lpstr>Performance - Response Activity</vt:lpstr>
      <vt:lpstr>Impact of Home Safety Checks</vt:lpstr>
      <vt:lpstr>Demand: Fire V Ambulance</vt:lpstr>
      <vt:lpstr>Changing Role of a Firefighter – ‘Latent Capacity’?</vt:lpstr>
      <vt:lpstr>Where can we add value?</vt:lpstr>
      <vt:lpstr>All Hazards Response?</vt:lpstr>
      <vt:lpstr>PowerPoint Presentation</vt:lpstr>
      <vt:lpstr>Community Risk Intervention Team</vt:lpstr>
      <vt:lpstr>What is the Business Case?</vt:lpstr>
      <vt:lpstr>Partners and Support</vt:lpstr>
      <vt:lpstr>Pilot</vt:lpstr>
      <vt:lpstr>Activity</vt:lpstr>
      <vt:lpstr>Activity to 22 March 2015</vt:lpstr>
      <vt:lpstr>Next phase for CRIT?</vt:lpstr>
      <vt:lpstr>Thank you </vt:lpstr>
    </vt:vector>
  </TitlesOfParts>
  <Company>G.M.F.C.D.A.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robertsn</dc:creator>
  <cp:lastModifiedBy>O'Brien Ted</cp:lastModifiedBy>
  <cp:revision>287</cp:revision>
  <cp:lastPrinted>2014-05-02T07:50:03Z</cp:lastPrinted>
  <dcterms:created xsi:type="dcterms:W3CDTF">2010-07-20T09:19:21Z</dcterms:created>
  <dcterms:modified xsi:type="dcterms:W3CDTF">2015-04-14T07:36:13Z</dcterms:modified>
</cp:coreProperties>
</file>